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39964-FCF0-4EE4-843E-63EDEE9AAE4B}" type="datetimeFigureOut">
              <a:rPr lang="en-US" smtClean="0"/>
              <a:t>12/27/2012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C8D5D-8F77-4221-A77E-D035D2508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71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C8D5D-8F77-4221-A77E-D035D25086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3D42-E752-489B-AFE6-30B5DE441544}" type="datetime1">
              <a:rPr lang="en-US" smtClean="0"/>
              <a:t>12/27/2012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9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2E65-F6CF-491F-BC73-37F03B0205D6}" type="datetime1">
              <a:rPr lang="en-US" smtClean="0"/>
              <a:t>12/27/2012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1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5BFAF-3CA5-4E56-8C51-7B858B61E1A7}" type="datetime1">
              <a:rPr lang="en-US" smtClean="0"/>
              <a:t>12/27/2012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0404-F484-42DF-9225-4ABBD96DD938}" type="datetime1">
              <a:rPr lang="en-US" smtClean="0"/>
              <a:t>12/27/2012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8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490B-D1C0-40C1-8319-3ACEAE644653}" type="datetime1">
              <a:rPr lang="en-US" smtClean="0"/>
              <a:t>12/27/2012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5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E661-2184-4FD5-8C68-0B23170B54C8}" type="datetime1">
              <a:rPr lang="en-US" smtClean="0"/>
              <a:t>12/27/2012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9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DFFE-DC59-4632-9747-D42079DE733B}" type="datetime1">
              <a:rPr lang="en-US" smtClean="0"/>
              <a:t>12/27/2012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3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D076-B6EA-4C58-A169-9411A854744A}" type="datetime1">
              <a:rPr lang="en-US" smtClean="0"/>
              <a:t>12/27/2012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6292-76DD-4CE9-AA27-D5090B10D93A}" type="datetime1">
              <a:rPr lang="en-US" smtClean="0"/>
              <a:t>12/27/2012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6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371E-7BAB-4EF5-8C3B-38ED4840B35A}" type="datetime1">
              <a:rPr lang="en-US" smtClean="0"/>
              <a:t>12/27/2012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4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9134E-F28C-4A59-9067-94E6D0906085}" type="datetime1">
              <a:rPr lang="en-US" smtClean="0"/>
              <a:t>12/27/2012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8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05D1A-CBD8-410E-A484-E51DFB0B56CA}" type="datetime1">
              <a:rPr lang="en-US" smtClean="0"/>
              <a:t>12/27/2012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10019-F11A-49F1-98A6-5857A27A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4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620000" cy="2305050"/>
          </a:xfrm>
        </p:spPr>
        <p:txBody>
          <a:bodyPr>
            <a:noAutofit/>
          </a:bodyPr>
          <a:lstStyle/>
          <a:p>
            <a:r>
              <a:rPr lang="en-US" sz="6600" dirty="0"/>
              <a:t>MU Libraries</a:t>
            </a:r>
            <a:br>
              <a:rPr lang="en-US" sz="6600" dirty="0"/>
            </a:br>
            <a:r>
              <a:rPr lang="en-US" sz="6600" dirty="0"/>
              <a:t>All Staff </a:t>
            </a:r>
            <a:r>
              <a:rPr lang="en-US" sz="6600" dirty="0" smtClean="0"/>
              <a:t>Meeting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>
            <a:noAutofit/>
          </a:bodyPr>
          <a:lstStyle/>
          <a:p>
            <a:r>
              <a:rPr lang="en-US" dirty="0" smtClean="0"/>
              <a:t>Tuesday, August 7, 2012</a:t>
            </a:r>
            <a:br>
              <a:rPr lang="en-US" dirty="0" smtClean="0"/>
            </a:br>
            <a:r>
              <a:rPr lang="en-US" dirty="0" smtClean="0"/>
              <a:t>2:00 – 3:30pm</a:t>
            </a:r>
          </a:p>
          <a:p>
            <a:r>
              <a:rPr lang="en-US" dirty="0" smtClean="0"/>
              <a:t>Chamber Auditorium</a:t>
            </a:r>
          </a:p>
          <a:p>
            <a:r>
              <a:rPr lang="en-US" dirty="0" smtClean="0"/>
              <a:t>2501 Student Center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0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MU Libraries All Staff Meeting – Agenda</a:t>
            </a:r>
            <a:br>
              <a:rPr lang="en-US" sz="3200" b="1" dirty="0" smtClean="0"/>
            </a:br>
            <a:r>
              <a:rPr lang="en-US" sz="3200" dirty="0" smtClean="0"/>
              <a:t>August 2012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Welcome/Remarks – Jim </a:t>
            </a:r>
            <a:r>
              <a:rPr lang="en-US" dirty="0" smtClean="0"/>
              <a:t>Cogswell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of agenda </a:t>
            </a:r>
            <a:endParaRPr lang="en-US" sz="2000" dirty="0"/>
          </a:p>
          <a:p>
            <a:pPr lvl="1"/>
            <a:r>
              <a:rPr lang="en-US" dirty="0"/>
              <a:t>Personnel Recognitions </a:t>
            </a:r>
            <a:endParaRPr lang="en-US" sz="2400" dirty="0"/>
          </a:p>
          <a:p>
            <a:pPr lvl="1"/>
            <a:r>
              <a:rPr lang="en-US" dirty="0"/>
              <a:t>Reclassifications/Promotions/Competency-level increases</a:t>
            </a:r>
            <a:endParaRPr lang="en-US" sz="2400" dirty="0"/>
          </a:p>
          <a:p>
            <a:pPr lvl="1"/>
            <a:r>
              <a:rPr lang="en-US" dirty="0"/>
              <a:t>Other HR-related </a:t>
            </a:r>
            <a:r>
              <a:rPr lang="en-US" dirty="0" smtClean="0"/>
              <a:t>topics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Reports and Announcements	(Information)</a:t>
            </a:r>
            <a:endParaRPr lang="en-US" sz="2800" dirty="0" smtClean="0"/>
          </a:p>
          <a:p>
            <a:pPr lvl="1"/>
            <a:r>
              <a:rPr lang="en-US" dirty="0" smtClean="0"/>
              <a:t>LTS request tracking system – Ernest Shaw</a:t>
            </a:r>
            <a:endParaRPr lang="en-US" sz="2400" dirty="0" smtClean="0"/>
          </a:p>
          <a:p>
            <a:pPr lvl="1"/>
            <a:r>
              <a:rPr lang="en-US" dirty="0" smtClean="0"/>
              <a:t>New Employee Orientation – Abbie Brown</a:t>
            </a:r>
            <a:endParaRPr lang="en-US" sz="2400" dirty="0" smtClean="0"/>
          </a:p>
          <a:p>
            <a:pPr lvl="1"/>
            <a:r>
              <a:rPr lang="en-US" dirty="0" smtClean="0"/>
              <a:t>Brief updates:</a:t>
            </a:r>
            <a:endParaRPr lang="en-US" sz="2400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SRC reconstitution – P.T. Martin</a:t>
            </a:r>
            <a:endParaRPr lang="en-US" sz="2000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MULAC activities – Rhonda Whithaus</a:t>
            </a:r>
            <a:endParaRPr lang="en-US" sz="2000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Undergraduate Research Paper Contest – Anne Barker</a:t>
            </a:r>
            <a:endParaRPr lang="en-US" sz="2000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Security and Facilities update – Pat Jones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Library Assembly – Laura Buck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New Disaster Response Phone Tree – Jim Cogswell</a:t>
            </a:r>
            <a:endParaRPr lang="en-US" sz="2000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Upcoming Events – Jim Cogswell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MU Libraries All Staff Meeting – Agenda</a:t>
            </a:r>
            <a:br>
              <a:rPr lang="en-US" sz="3200" b="1" dirty="0" smtClean="0"/>
            </a:br>
            <a:r>
              <a:rPr lang="en-US" sz="3200" dirty="0" smtClean="0"/>
              <a:t>August 2012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7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Budget Report – </a:t>
            </a:r>
            <a:r>
              <a:rPr lang="en-US" sz="2600" dirty="0" smtClean="0"/>
              <a:t>Jim Cogswell    </a:t>
            </a:r>
            <a:r>
              <a:rPr lang="en-US" sz="2200" dirty="0" smtClean="0"/>
              <a:t>(Information/Discussion)</a:t>
            </a:r>
            <a:endParaRPr lang="en-US" sz="1900" dirty="0" smtClean="0"/>
          </a:p>
          <a:p>
            <a:pPr lvl="1"/>
            <a:r>
              <a:rPr lang="en-US" dirty="0" smtClean="0"/>
              <a:t>Three-year Expenditure Report 			</a:t>
            </a:r>
            <a:endParaRPr lang="en-US" sz="2400" dirty="0" smtClean="0"/>
          </a:p>
          <a:p>
            <a:endParaRPr lang="en-US" sz="2800" dirty="0" smtClean="0"/>
          </a:p>
          <a:p>
            <a:pPr lvl="0"/>
            <a:r>
              <a:rPr lang="en-US" dirty="0" smtClean="0"/>
              <a:t>LMT Retreat, June, 2012 – </a:t>
            </a:r>
            <a:r>
              <a:rPr lang="en-US" sz="2600" dirty="0" smtClean="0"/>
              <a:t>Jim Cogswell  							</a:t>
            </a:r>
            <a:r>
              <a:rPr lang="en-US" sz="2200" dirty="0" smtClean="0"/>
              <a:t>(Information/Discussion)</a:t>
            </a:r>
          </a:p>
          <a:p>
            <a:pPr lvl="1"/>
            <a:r>
              <a:rPr lang="en-US" dirty="0" smtClean="0"/>
              <a:t>Capital Campaign 	</a:t>
            </a:r>
            <a:endParaRPr lang="en-US" sz="2400" dirty="0" smtClean="0"/>
          </a:p>
          <a:p>
            <a:pPr lvl="1"/>
            <a:r>
              <a:rPr lang="en-US" dirty="0" smtClean="0"/>
              <a:t>Staffing Plan update 	</a:t>
            </a:r>
          </a:p>
          <a:p>
            <a:pPr lvl="1"/>
            <a:r>
              <a:rPr lang="en-US" dirty="0" smtClean="0"/>
              <a:t>Progress on Goals/Objectives</a:t>
            </a: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 </a:t>
            </a:r>
            <a:endParaRPr lang="en-US" sz="2800" dirty="0" smtClean="0"/>
          </a:p>
          <a:p>
            <a:pPr lvl="0"/>
            <a:r>
              <a:rPr lang="en-US" dirty="0" smtClean="0"/>
              <a:t>Q &amp; A	(Discussion)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MU Libraries All Staff Meeting – Agenda</a:t>
            </a:r>
            <a:br>
              <a:rPr lang="en-US" sz="3200" b="1" dirty="0" smtClean="0"/>
            </a:br>
            <a:r>
              <a:rPr lang="en-US" sz="3200" dirty="0" smtClean="0"/>
              <a:t>August 2012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 Libraries – Staffing </a:t>
            </a:r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update - August, 2012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6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 Libraries – Staffing priorities </a:t>
            </a:r>
            <a:r>
              <a:rPr lang="en-US" sz="2200" dirty="0" smtClean="0"/>
              <a:t>update - August, 2012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500" b="1" dirty="0"/>
              <a:t>Phase 1 </a:t>
            </a:r>
            <a:r>
              <a:rPr lang="en-US" sz="4500" dirty="0"/>
              <a:t>– FY12 and </a:t>
            </a:r>
            <a:r>
              <a:rPr lang="en-US" sz="4500" dirty="0" smtClean="0"/>
              <a:t>FY13</a:t>
            </a:r>
          </a:p>
          <a:p>
            <a:pPr marL="0" indent="0">
              <a:buNone/>
            </a:pPr>
            <a:endParaRPr lang="en-US" sz="4500" dirty="0"/>
          </a:p>
          <a:p>
            <a:pPr marL="0" indent="0">
              <a:buNone/>
            </a:pPr>
            <a:r>
              <a:rPr lang="en-US" dirty="0">
                <a:sym typeface="Wingdings"/>
              </a:rPr>
              <a:t></a:t>
            </a:r>
            <a:r>
              <a:rPr lang="en-US" dirty="0"/>
              <a:t>    E-Learning Coordinator-RAIS (50% V-P </a:t>
            </a:r>
            <a:r>
              <a:rPr lang="en-US" dirty="0" err="1"/>
              <a:t>Ugrad</a:t>
            </a:r>
            <a:r>
              <a:rPr lang="en-US" dirty="0"/>
              <a:t> Studies)	L1	</a:t>
            </a:r>
            <a:endParaRPr lang="en-US" dirty="0" smtClean="0"/>
          </a:p>
          <a:p>
            <a:pPr lvl="1"/>
            <a:r>
              <a:rPr lang="en-US" b="1" dirty="0" smtClean="0"/>
              <a:t>Annelise </a:t>
            </a:r>
            <a:r>
              <a:rPr lang="en-US" b="1" dirty="0"/>
              <a:t>Freeman, hired on contract, November, 2011. Contract extended to June, </a:t>
            </a:r>
            <a:r>
              <a:rPr lang="en-US" b="1" dirty="0" smtClean="0"/>
              <a:t>2013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/>
              </a:rPr>
              <a:t></a:t>
            </a:r>
            <a:r>
              <a:rPr lang="en-US" dirty="0"/>
              <a:t>    Assistant Head-Access Services </a:t>
            </a:r>
            <a:r>
              <a:rPr lang="en-US" dirty="0" smtClean="0"/>
              <a:t>		</a:t>
            </a:r>
            <a:r>
              <a:rPr lang="en-US" dirty="0"/>
              <a:t>	</a:t>
            </a:r>
            <a:r>
              <a:rPr lang="en-US" dirty="0" smtClean="0"/>
              <a:t>L1</a:t>
            </a:r>
            <a:endParaRPr lang="en-US" dirty="0"/>
          </a:p>
          <a:p>
            <a:pPr lvl="1"/>
            <a:r>
              <a:rPr lang="en-US" b="1" dirty="0" smtClean="0"/>
              <a:t>Sara </a:t>
            </a:r>
            <a:r>
              <a:rPr lang="en-US" b="1" dirty="0"/>
              <a:t>Bryant, hired August, </a:t>
            </a:r>
            <a:r>
              <a:rPr lang="en-US" b="1" dirty="0" smtClean="0"/>
              <a:t>2012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</a:t>
            </a:r>
            <a:r>
              <a:rPr lang="en-US" dirty="0"/>
              <a:t>    Clinical Librarian-Vet Med </a:t>
            </a:r>
            <a:r>
              <a:rPr lang="en-US" sz="2900" dirty="0"/>
              <a:t>(50% School of Vet Med)</a:t>
            </a:r>
            <a:r>
              <a:rPr lang="en-US" dirty="0"/>
              <a:t>	L2 or L3	</a:t>
            </a:r>
            <a:r>
              <a:rPr lang="en-US" sz="2900" dirty="0" smtClean="0"/>
              <a:t>($30k </a:t>
            </a:r>
            <a:r>
              <a:rPr lang="en-US" sz="2900" dirty="0"/>
              <a:t>+ </a:t>
            </a:r>
            <a:r>
              <a:rPr lang="en-US" sz="2900" dirty="0" smtClean="0"/>
              <a:t>benefits)</a:t>
            </a:r>
            <a:endParaRPr lang="en-US" dirty="0"/>
          </a:p>
          <a:p>
            <a:pPr lvl="1"/>
            <a:r>
              <a:rPr lang="en-US" b="1" dirty="0" smtClean="0"/>
              <a:t>Position approved for hire. Awaiting permanent Head of Vet Med Library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</a:t>
            </a:r>
            <a:r>
              <a:rPr lang="en-US" dirty="0" smtClean="0"/>
              <a:t>    </a:t>
            </a:r>
            <a:r>
              <a:rPr lang="en-US" dirty="0"/>
              <a:t>Clinical Librarian-HSL (50% School of Medicine)	</a:t>
            </a:r>
            <a:r>
              <a:rPr lang="en-US" dirty="0" smtClean="0"/>
              <a:t>L2 </a:t>
            </a:r>
            <a:r>
              <a:rPr lang="en-US" dirty="0"/>
              <a:t>or L3	</a:t>
            </a:r>
            <a:r>
              <a:rPr lang="en-US" sz="2900" dirty="0" smtClean="0"/>
              <a:t>($30k </a:t>
            </a:r>
            <a:r>
              <a:rPr lang="en-US" sz="2900" dirty="0"/>
              <a:t>+ </a:t>
            </a:r>
            <a:r>
              <a:rPr lang="en-US" sz="2900" dirty="0" smtClean="0"/>
              <a:t>benefits)</a:t>
            </a:r>
            <a:endParaRPr lang="en-US" dirty="0"/>
          </a:p>
          <a:p>
            <a:pPr lvl="1"/>
            <a:r>
              <a:rPr lang="en-US" b="1" dirty="0" smtClean="0"/>
              <a:t>On </a:t>
            </a:r>
            <a:r>
              <a:rPr lang="en-US" b="1" dirty="0"/>
              <a:t>hold, awaiting decision from new Dean of </a:t>
            </a:r>
            <a:r>
              <a:rPr lang="en-US" b="1" dirty="0" smtClean="0"/>
              <a:t>Medicine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dirty="0"/>
              <a:t>Phase 2 </a:t>
            </a:r>
            <a:r>
              <a:rPr lang="en-US" sz="5100" dirty="0"/>
              <a:t>– FY13 and </a:t>
            </a:r>
            <a:r>
              <a:rPr lang="en-US" sz="5100" dirty="0" smtClean="0"/>
              <a:t>FY14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   </a:t>
            </a:r>
            <a:r>
              <a:rPr lang="en-US" dirty="0" smtClean="0"/>
              <a:t>Preservation </a:t>
            </a:r>
            <a:r>
              <a:rPr lang="en-US" dirty="0"/>
              <a:t>Officer-</a:t>
            </a:r>
            <a:r>
              <a:rPr lang="en-US" dirty="0" err="1"/>
              <a:t>SCARaB</a:t>
            </a:r>
            <a:r>
              <a:rPr lang="en-US" dirty="0"/>
              <a:t> (100% Insurance Fund?)	L3	</a:t>
            </a:r>
            <a:r>
              <a:rPr lang="en-US" dirty="0" smtClean="0"/>
              <a:t>$ </a:t>
            </a:r>
            <a:r>
              <a:rPr lang="en-US" dirty="0"/>
              <a:t>65k, + benefits</a:t>
            </a:r>
          </a:p>
          <a:p>
            <a:pPr lvl="1"/>
            <a:r>
              <a:rPr lang="en-US" b="1" dirty="0" smtClean="0"/>
              <a:t>Moved </a:t>
            </a:r>
            <a:r>
              <a:rPr lang="en-US" b="1" dirty="0"/>
              <a:t>from Phase 1 to Phase 2. Awaiting decision from UM Risk Management.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    </a:t>
            </a:r>
            <a:r>
              <a:rPr lang="en-US" dirty="0" smtClean="0"/>
              <a:t>Digitization/Inst</a:t>
            </a:r>
            <a:r>
              <a:rPr lang="en-US" dirty="0"/>
              <a:t>. Repository Dept. Head-ACTS	</a:t>
            </a:r>
            <a:r>
              <a:rPr lang="en-US" dirty="0" smtClean="0"/>
              <a:t>L2</a:t>
            </a:r>
            <a:r>
              <a:rPr lang="en-US" dirty="0"/>
              <a:t>	</a:t>
            </a:r>
            <a:r>
              <a:rPr lang="en-US" dirty="0" smtClean="0"/>
              <a:t>$ </a:t>
            </a:r>
            <a:r>
              <a:rPr lang="en-US" dirty="0"/>
              <a:t>55k, + benefits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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</a:t>
            </a:r>
            <a:r>
              <a:rPr lang="en-US" dirty="0" smtClean="0"/>
              <a:t>Curator </a:t>
            </a:r>
            <a:r>
              <a:rPr lang="en-US" dirty="0"/>
              <a:t>of Rare and Special Materials-</a:t>
            </a:r>
            <a:r>
              <a:rPr lang="en-US" dirty="0" err="1"/>
              <a:t>SCARaB</a:t>
            </a:r>
            <a:r>
              <a:rPr lang="en-US" dirty="0"/>
              <a:t> 	</a:t>
            </a:r>
            <a:r>
              <a:rPr lang="en-US" dirty="0" smtClean="0"/>
              <a:t>L2 </a:t>
            </a:r>
            <a:r>
              <a:rPr lang="en-US" dirty="0"/>
              <a:t>or L3 	</a:t>
            </a:r>
            <a:r>
              <a:rPr lang="en-US" dirty="0" smtClean="0"/>
              <a:t>($65k </a:t>
            </a:r>
            <a:r>
              <a:rPr lang="en-US" dirty="0"/>
              <a:t>+ </a:t>
            </a:r>
            <a:r>
              <a:rPr lang="en-US" dirty="0" smtClean="0"/>
              <a:t>benefits)</a:t>
            </a:r>
            <a:endParaRPr lang="en-US" dirty="0"/>
          </a:p>
          <a:p>
            <a:pPr lvl="1"/>
            <a:r>
              <a:rPr lang="en-US" b="1" dirty="0" smtClean="0"/>
              <a:t>New </a:t>
            </a:r>
            <a:r>
              <a:rPr lang="en-US" b="1" dirty="0"/>
              <a:t>campaign fundraising priority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    </a:t>
            </a:r>
            <a:r>
              <a:rPr lang="en-US" dirty="0" smtClean="0"/>
              <a:t>Library </a:t>
            </a:r>
            <a:r>
              <a:rPr lang="en-US" dirty="0"/>
              <a:t>Assessment Coordinator-RAIS 	</a:t>
            </a:r>
            <a:r>
              <a:rPr lang="en-US" dirty="0" smtClean="0"/>
              <a:t>    L2 </a:t>
            </a:r>
            <a:r>
              <a:rPr lang="en-US" dirty="0"/>
              <a:t>or </a:t>
            </a:r>
            <a:r>
              <a:rPr lang="en-US" dirty="0" smtClean="0"/>
              <a:t>L3    (</a:t>
            </a:r>
            <a:r>
              <a:rPr lang="en-US" sz="2900" dirty="0" smtClean="0"/>
              <a:t>$ </a:t>
            </a:r>
            <a:r>
              <a:rPr lang="en-US" sz="2900" dirty="0"/>
              <a:t>10k </a:t>
            </a:r>
            <a:r>
              <a:rPr lang="en-US" sz="2900" dirty="0" smtClean="0"/>
              <a:t>augmentation)</a:t>
            </a:r>
            <a:endParaRPr lang="en-US" sz="2900" dirty="0"/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     </a:t>
            </a:r>
            <a:r>
              <a:rPr lang="en-US" dirty="0" smtClean="0"/>
              <a:t>Scholarly </a:t>
            </a:r>
            <a:r>
              <a:rPr lang="en-US" dirty="0"/>
              <a:t>Communications Coordinator-RAIS	</a:t>
            </a:r>
            <a:r>
              <a:rPr lang="en-US" dirty="0" smtClean="0"/>
              <a:t>    L2 </a:t>
            </a:r>
            <a:r>
              <a:rPr lang="en-US" dirty="0"/>
              <a:t>or </a:t>
            </a:r>
            <a:r>
              <a:rPr lang="en-US" dirty="0" smtClean="0"/>
              <a:t>L3    </a:t>
            </a:r>
            <a:r>
              <a:rPr lang="en-US" sz="2900" dirty="0" smtClean="0"/>
              <a:t>($ </a:t>
            </a:r>
            <a:r>
              <a:rPr lang="en-US" sz="2900" dirty="0"/>
              <a:t>10k </a:t>
            </a:r>
            <a:r>
              <a:rPr lang="en-US" sz="2900" dirty="0" smtClean="0"/>
              <a:t>augmentation)</a:t>
            </a:r>
            <a:endParaRPr lang="en-US" sz="2900" dirty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u="sng" dirty="0"/>
              <a:t>	</a:t>
            </a:r>
            <a:r>
              <a:rPr lang="en-US" u="sng" dirty="0" smtClean="0"/>
              <a:t>				Phase </a:t>
            </a:r>
            <a:r>
              <a:rPr lang="en-US" u="sng" dirty="0"/>
              <a:t>2 costs:	$140k + benefits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 Libraries – Staffing priorities </a:t>
            </a:r>
            <a:r>
              <a:rPr lang="en-US" sz="2200" dirty="0" smtClean="0"/>
              <a:t>update - August, 2012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b="1" dirty="0"/>
              <a:t>Phase 3 </a:t>
            </a:r>
            <a:r>
              <a:rPr lang="en-US" sz="4400" dirty="0"/>
              <a:t>– FY14 and beyond </a:t>
            </a:r>
            <a:endParaRPr lang="en-US" sz="4400" dirty="0" smtClean="0"/>
          </a:p>
          <a:p>
            <a:pPr marL="0" indent="0">
              <a:buNone/>
            </a:pPr>
            <a:endParaRPr lang="en-US" sz="2900" dirty="0" smtClean="0"/>
          </a:p>
          <a:p>
            <a:pPr marL="514350" indent="-457200">
              <a:buFont typeface="Wingdings"/>
              <a:buChar char="ü"/>
            </a:pPr>
            <a:r>
              <a:rPr lang="en-US" dirty="0" smtClean="0"/>
              <a:t>LTS Programmer-Admin 	PA/e		$ 50k, + benefits</a:t>
            </a:r>
            <a:r>
              <a:rPr lang="en-US" dirty="0" smtClean="0">
                <a:sym typeface="Wingdings"/>
              </a:rPr>
              <a:t> </a:t>
            </a:r>
          </a:p>
          <a:p>
            <a:pPr marL="57150" indent="0">
              <a:buNone/>
            </a:pPr>
            <a:endParaRPr lang="en-US" sz="2500" dirty="0" smtClean="0">
              <a:sym typeface="Wingdings"/>
            </a:endParaRPr>
          </a:p>
          <a:p>
            <a:pPr marL="514350" indent="-457200">
              <a:buFont typeface="Wingdings"/>
              <a:buChar char="ü"/>
            </a:pPr>
            <a:r>
              <a:rPr lang="en-US" dirty="0" smtClean="0"/>
              <a:t>Shared </a:t>
            </a:r>
            <a:r>
              <a:rPr lang="en-US" dirty="0"/>
              <a:t>Support Staff-multiple divisions </a:t>
            </a:r>
            <a:r>
              <a:rPr lang="en-US" dirty="0" smtClean="0"/>
              <a:t>(3 positions)</a:t>
            </a:r>
          </a:p>
          <a:p>
            <a:pPr marL="457200" lvl="1" indent="0">
              <a:buNone/>
            </a:pPr>
            <a:r>
              <a:rPr lang="en-US" sz="2900" dirty="0"/>
              <a:t>	</a:t>
            </a:r>
            <a:r>
              <a:rPr lang="en-US" sz="2900" dirty="0" smtClean="0"/>
              <a:t>	</a:t>
            </a:r>
            <a:r>
              <a:rPr lang="en-US" sz="2900" dirty="0"/>
              <a:t>	</a:t>
            </a:r>
            <a:r>
              <a:rPr lang="en-US" sz="2900" dirty="0" smtClean="0"/>
              <a:t>	LIS-2</a:t>
            </a:r>
            <a:r>
              <a:rPr lang="en-US" sz="2900" dirty="0"/>
              <a:t>	</a:t>
            </a:r>
            <a:r>
              <a:rPr lang="en-US" sz="2900" dirty="0" smtClean="0"/>
              <a:t>	$ </a:t>
            </a:r>
            <a:r>
              <a:rPr lang="en-US" sz="2900" dirty="0"/>
              <a:t>90k, + </a:t>
            </a:r>
            <a:r>
              <a:rPr lang="en-US" sz="2900" dirty="0" smtClean="0"/>
              <a:t>benefits</a:t>
            </a:r>
          </a:p>
          <a:p>
            <a:pPr marL="457200" lvl="1" indent="0">
              <a:buNone/>
            </a:pPr>
            <a:endParaRPr lang="en-US" sz="2200" dirty="0"/>
          </a:p>
          <a:p>
            <a:pPr marL="514350" indent="-457200">
              <a:buFont typeface="Wingdings"/>
              <a:buChar char="ü"/>
            </a:pPr>
            <a:r>
              <a:rPr lang="en-US" sz="3100" dirty="0"/>
              <a:t>Basic sciences Librarians-Engineering? Life Science?	</a:t>
            </a:r>
            <a:r>
              <a:rPr lang="en-US" sz="2900" dirty="0" smtClean="0"/>
              <a:t>(2 positions)</a:t>
            </a:r>
          </a:p>
          <a:p>
            <a:pPr marL="457200" lvl="1" indent="0">
              <a:buNone/>
            </a:pPr>
            <a:r>
              <a:rPr lang="en-US" sz="2700" dirty="0"/>
              <a:t>	</a:t>
            </a:r>
            <a:r>
              <a:rPr lang="en-US" sz="2700" dirty="0" smtClean="0"/>
              <a:t>			</a:t>
            </a:r>
            <a:r>
              <a:rPr lang="en-US" sz="2900" dirty="0"/>
              <a:t>L2 or L3	</a:t>
            </a:r>
            <a:r>
              <a:rPr lang="en-US" sz="2900" dirty="0" smtClean="0"/>
              <a:t>	$ </a:t>
            </a:r>
            <a:r>
              <a:rPr lang="en-US" sz="2900" dirty="0"/>
              <a:t>60k each, + </a:t>
            </a:r>
            <a:r>
              <a:rPr lang="en-US" sz="2900" dirty="0" smtClean="0"/>
              <a:t>benefits</a:t>
            </a:r>
          </a:p>
          <a:p>
            <a:pPr marL="457200" lvl="1" indent="0">
              <a:buNone/>
            </a:pPr>
            <a:endParaRPr lang="en-US" sz="2200" dirty="0"/>
          </a:p>
          <a:p>
            <a:pPr marL="514350" lvl="1" indent="-457200">
              <a:buFont typeface="Wingdings"/>
              <a:buChar char="ü"/>
            </a:pPr>
            <a:r>
              <a:rPr lang="en-US" sz="3100" dirty="0"/>
              <a:t>Scholarly Information/Data </a:t>
            </a:r>
            <a:r>
              <a:rPr lang="en-US" sz="3100" dirty="0" err="1"/>
              <a:t>Curation</a:t>
            </a:r>
            <a:r>
              <a:rPr lang="en-US" sz="3100" dirty="0"/>
              <a:t> Specialist (ACTS)	</a:t>
            </a:r>
            <a:endParaRPr lang="en-US" sz="3100" dirty="0" smtClean="0"/>
          </a:p>
          <a:p>
            <a:pPr marL="457200" lvl="2" indent="0">
              <a:buNone/>
            </a:pPr>
            <a:r>
              <a:rPr lang="en-US" sz="2700" dirty="0"/>
              <a:t>	</a:t>
            </a:r>
            <a:r>
              <a:rPr lang="en-US" sz="2700" dirty="0" smtClean="0"/>
              <a:t>			L2 </a:t>
            </a:r>
            <a:r>
              <a:rPr lang="en-US" sz="2700" dirty="0"/>
              <a:t>or L3	</a:t>
            </a:r>
            <a:r>
              <a:rPr lang="en-US" sz="2700" dirty="0" smtClean="0"/>
              <a:t>	$ </a:t>
            </a:r>
            <a:r>
              <a:rPr lang="en-US" sz="2700" dirty="0"/>
              <a:t>60k, + </a:t>
            </a:r>
            <a:r>
              <a:rPr lang="en-US" sz="2700" dirty="0" smtClean="0"/>
              <a:t>benefits</a:t>
            </a:r>
          </a:p>
          <a:p>
            <a:pPr marL="457200" lvl="2" indent="0">
              <a:buNone/>
            </a:pPr>
            <a:endParaRPr lang="en-US" sz="2200" dirty="0" smtClean="0"/>
          </a:p>
          <a:p>
            <a:pPr marL="514350" lvl="1" indent="-457200">
              <a:buFont typeface="Wingdings"/>
              <a:buChar char="ü"/>
            </a:pPr>
            <a:r>
              <a:rPr lang="en-US" sz="3000" dirty="0"/>
              <a:t>Library Fellowship Program (2-4 positions)	</a:t>
            </a:r>
          </a:p>
          <a:p>
            <a:pPr marL="457200" lvl="1" indent="0">
              <a:buNone/>
            </a:pPr>
            <a:r>
              <a:rPr lang="en-US" sz="2900" dirty="0" smtClean="0"/>
              <a:t>				L1</a:t>
            </a:r>
            <a:r>
              <a:rPr lang="en-US" sz="2900" dirty="0"/>
              <a:t>	</a:t>
            </a:r>
            <a:r>
              <a:rPr lang="en-US" sz="2900" dirty="0" smtClean="0"/>
              <a:t>	$ </a:t>
            </a:r>
            <a:r>
              <a:rPr lang="en-US" sz="2900" dirty="0"/>
              <a:t>45k each, + </a:t>
            </a:r>
            <a:r>
              <a:rPr lang="en-US" sz="2900" dirty="0" smtClean="0"/>
              <a:t>benefits</a:t>
            </a:r>
          </a:p>
          <a:p>
            <a:pPr marL="457200" lvl="1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u="sng" dirty="0" smtClean="0"/>
              <a:t>				 Phase </a:t>
            </a:r>
            <a:r>
              <a:rPr lang="en-US" u="sng" dirty="0"/>
              <a:t>3 costs:	$305k, + benefits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 Libraries – Staffing priorities </a:t>
            </a:r>
            <a:r>
              <a:rPr lang="en-US" sz="2200" dirty="0" smtClean="0"/>
              <a:t>update - August, 2012</a:t>
            </a:r>
            <a:endParaRPr lang="en-US" sz="2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9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Budget Report – </a:t>
            </a:r>
            <a:r>
              <a:rPr lang="en-US" sz="2600" dirty="0" smtClean="0"/>
              <a:t>Jim Cogswell    </a:t>
            </a:r>
            <a:r>
              <a:rPr lang="en-US" sz="2200" dirty="0" smtClean="0"/>
              <a:t>(Information/Discussion)</a:t>
            </a:r>
            <a:endParaRPr lang="en-US" sz="1900" dirty="0" smtClean="0"/>
          </a:p>
          <a:p>
            <a:pPr lvl="1"/>
            <a:r>
              <a:rPr lang="en-US" dirty="0" smtClean="0"/>
              <a:t>Three-year Expenditure Report 			</a:t>
            </a:r>
            <a:endParaRPr lang="en-US" sz="2400" dirty="0" smtClean="0"/>
          </a:p>
          <a:p>
            <a:endParaRPr lang="en-US" sz="2800" dirty="0" smtClean="0"/>
          </a:p>
          <a:p>
            <a:pPr lvl="0"/>
            <a:r>
              <a:rPr lang="en-US" dirty="0" smtClean="0"/>
              <a:t>LMT Retreat, June, 2012 – </a:t>
            </a:r>
            <a:r>
              <a:rPr lang="en-US" sz="2600" dirty="0" smtClean="0"/>
              <a:t>Jim Cogswell  							</a:t>
            </a:r>
            <a:r>
              <a:rPr lang="en-US" sz="2200" dirty="0" smtClean="0"/>
              <a:t>(Information/Discussion)</a:t>
            </a:r>
          </a:p>
          <a:p>
            <a:pPr lvl="1"/>
            <a:r>
              <a:rPr lang="en-US" dirty="0" smtClean="0"/>
              <a:t>Capital Campaign 	</a:t>
            </a:r>
            <a:endParaRPr lang="en-US" sz="2400" dirty="0" smtClean="0"/>
          </a:p>
          <a:p>
            <a:pPr lvl="1"/>
            <a:r>
              <a:rPr lang="en-US" dirty="0" smtClean="0"/>
              <a:t>Staffing Plan update 	</a:t>
            </a:r>
          </a:p>
          <a:p>
            <a:pPr lvl="1"/>
            <a:r>
              <a:rPr lang="en-US" dirty="0" smtClean="0"/>
              <a:t>Progress on Goals/Objectives</a:t>
            </a:r>
          </a:p>
          <a:p>
            <a:pPr lvl="2"/>
            <a:r>
              <a:rPr lang="en-US" sz="2000" dirty="0" smtClean="0"/>
              <a:t>We will have a full discussion at a subsequent meeting.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  <a:endParaRPr lang="en-US" sz="2800" dirty="0" smtClean="0"/>
          </a:p>
          <a:p>
            <a:pPr lvl="0"/>
            <a:r>
              <a:rPr lang="en-US" dirty="0" smtClean="0"/>
              <a:t>Q &amp; A	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MU Libraries All Staff Meeting – Agenda</a:t>
            </a:r>
            <a:br>
              <a:rPr lang="en-US" sz="3200" b="1" dirty="0" smtClean="0"/>
            </a:br>
            <a:r>
              <a:rPr lang="en-US" sz="3200" dirty="0" smtClean="0"/>
              <a:t>August 2012</a:t>
            </a:r>
            <a:endParaRPr lang="en-US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0019-F11A-49F1-98A6-5857A27A7B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0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164</Words>
  <Application>Microsoft Office PowerPoint</Application>
  <PresentationFormat>On-screen Show (4:3)</PresentationFormat>
  <Paragraphs>103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MU Libraries All Staff Meeting</vt:lpstr>
      <vt:lpstr>MU Libraries All Staff Meeting – Agenda August 2012</vt:lpstr>
      <vt:lpstr>MU Libraries All Staff Meeting – Agenda August 2012</vt:lpstr>
      <vt:lpstr>MU Libraries All Staff Meeting – Agenda August 2012</vt:lpstr>
      <vt:lpstr>MU Libraries – Staffing priorities</vt:lpstr>
      <vt:lpstr>MU Libraries – Staffing priorities update - August, 2012</vt:lpstr>
      <vt:lpstr>MU Libraries – Staffing priorities update - August, 2012</vt:lpstr>
      <vt:lpstr>MU Libraries – Staffing priorities update - August, 2012</vt:lpstr>
      <vt:lpstr>MU Libraries All Staff Meeting – Agenda August 2012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Libraries All Staff Meeting</dc:title>
  <dc:creator>Ellis, Mark W.</dc:creator>
  <cp:lastModifiedBy>Noah Kat</cp:lastModifiedBy>
  <cp:revision>10</cp:revision>
  <dcterms:created xsi:type="dcterms:W3CDTF">2012-08-06T19:24:17Z</dcterms:created>
  <dcterms:modified xsi:type="dcterms:W3CDTF">2012-12-27T16:47:19Z</dcterms:modified>
</cp:coreProperties>
</file>