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E755D6-F689-4869-864D-AF5B1CF9100E}" type="datetimeFigureOut">
              <a:rPr lang="en-US" smtClean="0"/>
              <a:pPr/>
              <a:t>8/19/2010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56AF8F-6AEA-4093-832E-B73ABCA277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[Handouts to audience]</a:t>
            </a:r>
          </a:p>
          <a:p>
            <a:endParaRPr lang="en-US" dirty="0" smtClean="0"/>
          </a:p>
          <a:p>
            <a:r>
              <a:rPr lang="en-US" dirty="0" smtClean="0"/>
              <a:t>At the LMT Retreat</a:t>
            </a:r>
            <a:r>
              <a:rPr lang="en-US" baseline="0" dirty="0" smtClean="0"/>
              <a:t> in July, we took a slightly different tack from previous strategic planning efforts. Instead of reviewing our previous annual plans and revising our goals and objectives to meet perceived needs, we asked ourselves what major trends were affecting major research libraries and which ones were most pertinent to MU Libraries. </a:t>
            </a:r>
          </a:p>
          <a:p>
            <a:endParaRPr lang="en-US" baseline="0" dirty="0" smtClean="0"/>
          </a:p>
          <a:p>
            <a:r>
              <a:rPr lang="en-US" baseline="0" dirty="0" smtClean="0"/>
              <a:t>Six trends were identified as ones that most need to be addressed in the coming year. They are…</a:t>
            </a:r>
            <a:endParaRPr lang="en-US" dirty="0"/>
          </a:p>
        </p:txBody>
      </p:sp>
      <p:sp>
        <p:nvSpPr>
          <p:cNvPr id="4" name="Slide Number Placeholder 3"/>
          <p:cNvSpPr>
            <a:spLocks noGrp="1"/>
          </p:cNvSpPr>
          <p:nvPr>
            <p:ph type="sldNum" sz="quarter" idx="10"/>
          </p:nvPr>
        </p:nvSpPr>
        <p:spPr/>
        <p:txBody>
          <a:bodyPr/>
          <a:lstStyle/>
          <a:p>
            <a:fld id="{8156AF8F-6AEA-4093-832E-B73ABCA2779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CB508214-8E27-45D0-8E57-B5E2BC62E3B4}"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1510B-88C5-4944-8F18-ABE8E349DA6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508214-8E27-45D0-8E57-B5E2BC62E3B4}"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508214-8E27-45D0-8E57-B5E2BC62E3B4}" type="datetimeFigureOut">
              <a:rPr lang="en-US" smtClean="0"/>
              <a:pPr/>
              <a:t>8/19/2010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508214-8E27-45D0-8E57-B5E2BC62E3B4}"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B508214-8E27-45D0-8E57-B5E2BC62E3B4}"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81510B-88C5-4944-8F18-ABE8E349DA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B508214-8E27-45D0-8E57-B5E2BC62E3B4}" type="datetimeFigureOut">
              <a:rPr lang="en-US" smtClean="0"/>
              <a:pPr/>
              <a:t>8/19/2010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B508214-8E27-45D0-8E57-B5E2BC62E3B4}" type="datetimeFigureOut">
              <a:rPr lang="en-US" smtClean="0"/>
              <a:pPr/>
              <a:t>8/19/2010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B508214-8E27-45D0-8E57-B5E2BC62E3B4}" type="datetimeFigureOut">
              <a:rPr lang="en-US" smtClean="0"/>
              <a:pPr/>
              <a:t>8/19/2010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08214-8E27-45D0-8E57-B5E2BC62E3B4}" type="datetimeFigureOut">
              <a:rPr lang="en-US" smtClean="0"/>
              <a:pPr/>
              <a:t>8/19/2010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81510B-88C5-4944-8F18-ABE8E349DA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B508214-8E27-45D0-8E57-B5E2BC62E3B4}" type="datetimeFigureOut">
              <a:rPr lang="en-US" smtClean="0"/>
              <a:pPr/>
              <a:t>8/19/2010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81510B-88C5-4944-8F18-ABE8E349DA6F}"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B508214-8E27-45D0-8E57-B5E2BC62E3B4}" type="datetimeFigureOut">
              <a:rPr lang="en-US" smtClean="0"/>
              <a:pPr/>
              <a:t>8/19/2010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DE81510B-88C5-4944-8F18-ABE8E349DA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B508214-8E27-45D0-8E57-B5E2BC62E3B4}" type="datetimeFigureOut">
              <a:rPr lang="en-US" smtClean="0"/>
              <a:pPr/>
              <a:t>8/19/2010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E81510B-88C5-4944-8F18-ABE8E349DA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a:ln w="63500">
            <a:solidFill>
              <a:schemeClr val="accent1">
                <a:alpha val="95000"/>
              </a:schemeClr>
            </a:solidFill>
          </a:ln>
        </p:spPr>
        <p:txBody>
          <a:bodyPr>
            <a:normAutofit fontScale="90000"/>
          </a:bodyPr>
          <a:lstStyle/>
          <a:p>
            <a:r>
              <a:rPr lang="en-US" sz="4900" dirty="0" smtClean="0"/>
              <a:t/>
            </a:r>
            <a:br>
              <a:rPr lang="en-US" sz="4900" dirty="0" smtClean="0"/>
            </a:br>
            <a:r>
              <a:rPr lang="en-US" dirty="0" smtClean="0">
                <a:latin typeface="Times New Roman" pitchFamily="18" charset="0"/>
                <a:cs typeface="Times New Roman" pitchFamily="18" charset="0"/>
              </a:rPr>
              <a:t>Major Trends Affecting MU Libraries:</a:t>
            </a:r>
            <a:r>
              <a:rPr lang="en-US" sz="4900" dirty="0" smtClean="0"/>
              <a:t/>
            </a:r>
            <a:br>
              <a:rPr lang="en-US" sz="4900" dirty="0" smtClean="0"/>
            </a:b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smtClean="0">
                <a:latin typeface="Times New Roman" pitchFamily="18" charset="0"/>
                <a:cs typeface="Times New Roman" pitchFamily="18" charset="0"/>
              </a:rPr>
              <a:t>Increased Reliance on External Funding Sources</a:t>
            </a:r>
          </a:p>
          <a:p>
            <a:pPr marL="514350" lvl="0" indent="-514350">
              <a:buFont typeface="+mj-lt"/>
              <a:buAutoNum type="arabicPeriod"/>
            </a:pPr>
            <a:r>
              <a:rPr lang="en-US" dirty="0" smtClean="0">
                <a:latin typeface="Times New Roman" pitchFamily="18" charset="0"/>
                <a:cs typeface="Times New Roman" pitchFamily="18" charset="0"/>
              </a:rPr>
              <a:t>Heightened User Expectations and Changing Educational Patterns</a:t>
            </a:r>
          </a:p>
          <a:p>
            <a:pPr marL="514350" lvl="0" indent="-514350">
              <a:buFont typeface="+mj-lt"/>
              <a:buAutoNum type="arabicPeriod"/>
            </a:pPr>
            <a:r>
              <a:rPr lang="en-US" dirty="0" smtClean="0">
                <a:latin typeface="Times New Roman" pitchFamily="18" charset="0"/>
                <a:cs typeface="Times New Roman" pitchFamily="18" charset="0"/>
              </a:rPr>
              <a:t>Information Fluency</a:t>
            </a:r>
          </a:p>
          <a:p>
            <a:pPr marL="514350" lvl="0" indent="-514350">
              <a:buFont typeface="+mj-lt"/>
              <a:buAutoNum type="arabicPeriod"/>
            </a:pPr>
            <a:r>
              <a:rPr lang="en-US" dirty="0" err="1" smtClean="0">
                <a:latin typeface="Times New Roman" pitchFamily="18" charset="0"/>
                <a:cs typeface="Times New Roman" pitchFamily="18" charset="0"/>
              </a:rPr>
              <a:t>Mizzou</a:t>
            </a:r>
            <a:r>
              <a:rPr lang="en-US" dirty="0" smtClean="0">
                <a:latin typeface="Times New Roman" pitchFamily="18" charset="0"/>
                <a:cs typeface="Times New Roman" pitchFamily="18" charset="0"/>
              </a:rPr>
              <a:t> Advantage</a:t>
            </a:r>
          </a:p>
          <a:p>
            <a:pPr marL="514350" lvl="0" indent="-514350">
              <a:buFont typeface="+mj-lt"/>
              <a:buAutoNum type="arabicPeriod"/>
            </a:pPr>
            <a:r>
              <a:rPr lang="en-US" dirty="0" smtClean="0">
                <a:latin typeface="Times New Roman" pitchFamily="18" charset="0"/>
                <a:cs typeface="Times New Roman" pitchFamily="18" charset="0"/>
              </a:rPr>
              <a:t>Need for Assessment and Accountability</a:t>
            </a:r>
          </a:p>
          <a:p>
            <a:pPr marL="514350" lvl="0" indent="-514350">
              <a:buFont typeface="+mj-lt"/>
              <a:buAutoNum type="arabicPeriod"/>
            </a:pPr>
            <a:r>
              <a:rPr lang="en-US" dirty="0" smtClean="0">
                <a:latin typeface="Times New Roman" pitchFamily="18" charset="0"/>
                <a:cs typeface="Times New Roman" pitchFamily="18" charset="0"/>
              </a:rPr>
              <a:t>Scholarly Communication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a:ln w="63500">
            <a:solidFill>
              <a:schemeClr val="accent1">
                <a:alpha val="95000"/>
              </a:schemeClr>
            </a:solidFill>
          </a:ln>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r>
              <a:rPr lang="en-US" sz="4400" dirty="0" smtClean="0"/>
              <a:t/>
            </a:r>
            <a:br>
              <a:rPr lang="en-US" sz="4400" dirty="0" smtClean="0"/>
            </a:br>
            <a:r>
              <a:rPr lang="en-US" sz="4600" dirty="0" smtClean="0">
                <a:latin typeface="Times New Roman" pitchFamily="18" charset="0"/>
                <a:cs typeface="Times New Roman" pitchFamily="18" charset="0"/>
              </a:rPr>
              <a:t>Strategic Responses to these trends:</a:t>
            </a:r>
            <a:r>
              <a:rPr lang="en-US" sz="4400" dirty="0" smtClean="0"/>
              <a:t/>
            </a:r>
            <a:br>
              <a:rPr lang="en-US" sz="4400" dirty="0" smtClean="0"/>
            </a:br>
            <a:endParaRPr lang="en-US" sz="4400" dirty="0"/>
          </a:p>
        </p:txBody>
      </p:sp>
      <p:sp>
        <p:nvSpPr>
          <p:cNvPr id="3" name="Content Placeholder 2"/>
          <p:cNvSpPr>
            <a:spLocks noGrp="1"/>
          </p:cNvSpPr>
          <p:nvPr>
            <p:ph idx="1"/>
          </p:nvPr>
        </p:nvSpPr>
        <p:spPr>
          <a:xfrm>
            <a:off x="457200" y="1752600"/>
            <a:ext cx="8229600" cy="4525963"/>
          </a:xfrm>
        </p:spPr>
        <p:txBody>
          <a:bodyPr>
            <a:normAutofit fontScale="77500" lnSpcReduction="20000"/>
          </a:bodyPr>
          <a:lstStyle/>
          <a:p>
            <a:pPr marL="514350" lvl="0" indent="-514350">
              <a:buSzPct val="100000"/>
              <a:buFont typeface="+mj-lt"/>
              <a:buAutoNum type="arabicPeriod"/>
            </a:pPr>
            <a:r>
              <a:rPr lang="en-US" sz="3600" b="1" dirty="0" smtClean="0">
                <a:latin typeface="Times New Roman" pitchFamily="18" charset="0"/>
                <a:cs typeface="Times New Roman" pitchFamily="18" charset="0"/>
              </a:rPr>
              <a:t>Increased Reliance on External Funding Sources</a:t>
            </a:r>
          </a:p>
          <a:p>
            <a:pPr marL="514350" lvl="0" indent="-514350">
              <a:buFont typeface="+mj-lt"/>
              <a:buAutoNum type="arabicPeriod"/>
            </a:pPr>
            <a:endParaRPr lang="en-US" sz="28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Prepare for new campus Capital Campaign (July, 2011)</a:t>
            </a:r>
          </a:p>
          <a:p>
            <a:pPr lvl="1">
              <a:buClr>
                <a:schemeClr val="accent1"/>
              </a:buClr>
              <a:buFont typeface="Wingdings" pitchFamily="2" charset="2"/>
              <a:buChar char="Ø"/>
            </a:pPr>
            <a:endParaRPr lang="en-US" sz="31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Partner with other MU colleges and divisions</a:t>
            </a:r>
          </a:p>
          <a:p>
            <a:pPr lvl="1">
              <a:buClr>
                <a:schemeClr val="accent1"/>
              </a:buClr>
              <a:buFont typeface="Wingdings" pitchFamily="2" charset="2"/>
              <a:buChar char="Ø"/>
            </a:pPr>
            <a:endParaRPr lang="en-US" sz="31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Seek cooperative endowed programs</a:t>
            </a:r>
          </a:p>
          <a:p>
            <a:pPr lvl="1">
              <a:buClr>
                <a:schemeClr val="accent1"/>
              </a:buClr>
              <a:buFont typeface="Wingdings" pitchFamily="2" charset="2"/>
              <a:buChar char="Ø"/>
            </a:pPr>
            <a:endParaRPr lang="en-US" sz="31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Cultivate relations with other libraries and cultural institutions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 calcmode="lin" valueType="num">
                                      <p:cBhvr additive="base">
                                        <p:cTn id="3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a:ln w="63500">
            <a:solidFill>
              <a:schemeClr val="accent1"/>
            </a:solidFill>
          </a:ln>
        </p:spPr>
        <p:txBody>
          <a:bodyPr>
            <a:normAutofit/>
          </a:bodyPr>
          <a:lstStyle/>
          <a:p>
            <a:r>
              <a:rPr lang="en-US" dirty="0" smtClean="0">
                <a:latin typeface="Times New Roman" pitchFamily="18" charset="0"/>
                <a:cs typeface="Times New Roman" pitchFamily="18" charset="0"/>
              </a:rPr>
              <a:t>Strategic Responses:</a:t>
            </a:r>
            <a:endParaRPr lang="en-US" dirty="0"/>
          </a:p>
        </p:txBody>
      </p:sp>
      <p:sp>
        <p:nvSpPr>
          <p:cNvPr id="3" name="Content Placeholder 2"/>
          <p:cNvSpPr>
            <a:spLocks noGrp="1"/>
          </p:cNvSpPr>
          <p:nvPr>
            <p:ph idx="1"/>
          </p:nvPr>
        </p:nvSpPr>
        <p:spPr>
          <a:xfrm>
            <a:off x="457200" y="1371600"/>
            <a:ext cx="8229600" cy="4525963"/>
          </a:xfrm>
        </p:spPr>
        <p:txBody>
          <a:bodyPr>
            <a:normAutofit fontScale="77500" lnSpcReduction="20000"/>
          </a:bodyPr>
          <a:lstStyle/>
          <a:p>
            <a:pPr marL="514350" lvl="0" indent="-514350">
              <a:buFont typeface="+mj-lt"/>
              <a:buAutoNum type="arabicPeriod"/>
            </a:pPr>
            <a:endParaRPr lang="en-US" b="1" dirty="0" smtClean="0"/>
          </a:p>
          <a:p>
            <a:pPr marL="742950" lvl="0" indent="-742950">
              <a:buSzPct val="100000"/>
              <a:buFont typeface="+mj-lt"/>
              <a:buAutoNum type="arabicPeriod" startAt="2"/>
            </a:pPr>
            <a:r>
              <a:rPr lang="en-US" sz="3600" b="1" dirty="0" smtClean="0">
                <a:latin typeface="Times New Roman" pitchFamily="18" charset="0"/>
                <a:cs typeface="Times New Roman" pitchFamily="18" charset="0"/>
              </a:rPr>
              <a:t>Heightened User Expectations and Changing Educational Patterns</a:t>
            </a:r>
          </a:p>
          <a:p>
            <a:pPr marL="514350" lvl="0" indent="-514350">
              <a:buNone/>
            </a:pPr>
            <a:endParaRPr lang="en-US" sz="28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Meeting undergraduate needs</a:t>
            </a:r>
          </a:p>
          <a:p>
            <a:pPr lvl="1">
              <a:buClr>
                <a:schemeClr val="accent1"/>
              </a:buClr>
              <a:buFont typeface="Wingdings" pitchFamily="2" charset="2"/>
              <a:buChar char="Ø"/>
            </a:pPr>
            <a:endParaRPr lang="en-US" sz="3100" dirty="0" smtClean="0">
              <a:latin typeface="Times New Roman" pitchFamily="18" charset="0"/>
              <a:cs typeface="Times New Roman" pitchFamily="18" charset="0"/>
            </a:endParaRPr>
          </a:p>
          <a:p>
            <a:pPr lvl="1">
              <a:buClr>
                <a:schemeClr val="accent1"/>
              </a:buClr>
              <a:buFont typeface="Wingdings" pitchFamily="2" charset="2"/>
              <a:buChar char="Ø"/>
            </a:pPr>
            <a:r>
              <a:rPr lang="en-US" sz="3100" dirty="0" smtClean="0">
                <a:latin typeface="Times New Roman" pitchFamily="18" charset="0"/>
                <a:cs typeface="Times New Roman" pitchFamily="18" charset="0"/>
              </a:rPr>
              <a:t>Programming for all library users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 calcmode="lin" valueType="num">
                                      <p:cBhvr additive="base">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a:ln w="63500">
            <a:solidFill>
              <a:schemeClr val="accent1"/>
            </a:solidFill>
          </a:ln>
        </p:spPr>
        <p:txBody>
          <a:bodyPr>
            <a:normAutofit/>
          </a:bodyPr>
          <a:lstStyle/>
          <a:p>
            <a:r>
              <a:rPr lang="en-US" dirty="0" smtClean="0">
                <a:latin typeface="Times New Roman" pitchFamily="18" charset="0"/>
                <a:cs typeface="Times New Roman" pitchFamily="18" charset="0"/>
              </a:rPr>
              <a:t>Strategic Responses:</a:t>
            </a:r>
            <a:endParaRPr lang="en-US" dirty="0"/>
          </a:p>
        </p:txBody>
      </p:sp>
      <p:sp>
        <p:nvSpPr>
          <p:cNvPr id="3" name="Content Placeholder 2"/>
          <p:cNvSpPr>
            <a:spLocks noGrp="1"/>
          </p:cNvSpPr>
          <p:nvPr>
            <p:ph idx="1"/>
          </p:nvPr>
        </p:nvSpPr>
        <p:spPr>
          <a:xfrm>
            <a:off x="609600" y="1447800"/>
            <a:ext cx="8001000" cy="4525963"/>
          </a:xfrm>
        </p:spPr>
        <p:txBody>
          <a:bodyPr>
            <a:normAutofit fontScale="92500"/>
          </a:bodyPr>
          <a:lstStyle/>
          <a:p>
            <a:pPr marL="633222" lvl="0" indent="-514350">
              <a:buSzPct val="100000"/>
              <a:buFont typeface="+mj-lt"/>
              <a:buAutoNum type="arabicPeriod" startAt="3"/>
            </a:pPr>
            <a:r>
              <a:rPr lang="en-US" sz="3000" b="1" dirty="0" smtClean="0">
                <a:latin typeface="Times New Roman" pitchFamily="18" charset="0"/>
                <a:cs typeface="Times New Roman" pitchFamily="18" charset="0"/>
              </a:rPr>
              <a:t>Information Fluency</a:t>
            </a:r>
          </a:p>
          <a:p>
            <a:pPr lvl="0">
              <a:buNone/>
            </a:pPr>
            <a:endParaRPr lang="en-US" sz="30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Integrate into other Library instruction programs</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Create and strengthen partnerships with allied units </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Establish a group to gather information, generate ideas, and create relationships to accomplish the items above</a:t>
            </a:r>
            <a:endParaRPr lang="en-US" sz="26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a:ln w="63500">
            <a:solidFill>
              <a:schemeClr val="accent1"/>
            </a:solidFill>
          </a:ln>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5000" dirty="0" smtClean="0">
                <a:latin typeface="Times New Roman" pitchFamily="18" charset="0"/>
                <a:cs typeface="Times New Roman" pitchFamily="18" charset="0"/>
              </a:rPr>
              <a:t>Strategic Responses: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0"/>
            <a:ext cx="8077200" cy="4525963"/>
          </a:xfrm>
        </p:spPr>
        <p:txBody>
          <a:bodyPr>
            <a:normAutofit fontScale="92500"/>
          </a:bodyPr>
          <a:lstStyle/>
          <a:p>
            <a:pPr marL="633222" lvl="0" indent="-514350">
              <a:buSzPct val="100000"/>
              <a:buFont typeface="+mj-lt"/>
              <a:buAutoNum type="arabicPeriod" startAt="4"/>
            </a:pPr>
            <a:r>
              <a:rPr lang="en-US" sz="3000" b="1" dirty="0" smtClean="0">
                <a:latin typeface="Times New Roman" pitchFamily="18" charset="0"/>
                <a:cs typeface="Times New Roman" pitchFamily="18" charset="0"/>
              </a:rPr>
              <a:t>Mizzou Advantage</a:t>
            </a:r>
          </a:p>
          <a:p>
            <a:pPr lvl="0">
              <a:buNone/>
            </a:pPr>
            <a:endParaRPr lang="en-US" sz="30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err="1" smtClean="0">
                <a:latin typeface="Times New Roman" pitchFamily="18" charset="0"/>
                <a:cs typeface="Times New Roman" pitchFamily="18" charset="0"/>
              </a:rPr>
              <a:t>Operationalize</a:t>
            </a:r>
            <a:r>
              <a:rPr lang="en-US" sz="2600" dirty="0" smtClean="0">
                <a:latin typeface="Times New Roman" pitchFamily="18" charset="0"/>
                <a:cs typeface="Times New Roman" pitchFamily="18" charset="0"/>
              </a:rPr>
              <a:t> the five </a:t>
            </a:r>
            <a:r>
              <a:rPr lang="en-US" sz="2600" dirty="0" err="1" smtClean="0">
                <a:latin typeface="Times New Roman" pitchFamily="18" charset="0"/>
                <a:cs typeface="Times New Roman" pitchFamily="18" charset="0"/>
              </a:rPr>
              <a:t>Mizzou</a:t>
            </a:r>
            <a:r>
              <a:rPr lang="en-US" sz="2600" dirty="0" smtClean="0">
                <a:latin typeface="Times New Roman" pitchFamily="18" charset="0"/>
                <a:cs typeface="Times New Roman" pitchFamily="18" charset="0"/>
              </a:rPr>
              <a:t> Advantage initiatives </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Maintain forward momentum</a:t>
            </a:r>
          </a:p>
          <a:p>
            <a:pPr lvl="3">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Pursue new directions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a:ln w="63500">
            <a:solidFill>
              <a:schemeClr val="accent1"/>
            </a:solidFill>
          </a:ln>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r>
              <a:rPr lang="en-US" sz="4100" dirty="0" smtClean="0">
                <a:latin typeface="Times New Roman" pitchFamily="18" charset="0"/>
                <a:cs typeface="Times New Roman" pitchFamily="18" charset="0"/>
              </a:rPr>
              <a:t/>
            </a:r>
            <a:br>
              <a:rPr lang="en-US" sz="4100" dirty="0" smtClean="0">
                <a:latin typeface="Times New Roman" pitchFamily="18" charset="0"/>
                <a:cs typeface="Times New Roman" pitchFamily="18" charset="0"/>
              </a:rPr>
            </a:br>
            <a:r>
              <a:rPr lang="en-US" sz="5000" dirty="0" smtClean="0">
                <a:latin typeface="Times New Roman" pitchFamily="18" charset="0"/>
                <a:cs typeface="Times New Roman" pitchFamily="18" charset="0"/>
              </a:rPr>
              <a:t>Strategic Responses:</a:t>
            </a:r>
            <a:r>
              <a:rPr lang="en-US" sz="4100" dirty="0" smtClean="0">
                <a:latin typeface="Times New Roman" pitchFamily="18" charset="0"/>
                <a:cs typeface="Times New Roman" pitchFamily="18" charset="0"/>
              </a:rPr>
              <a:t/>
            </a:r>
            <a:br>
              <a:rPr lang="en-US" sz="4100" dirty="0" smtClean="0">
                <a:latin typeface="Times New Roman" pitchFamily="18" charset="0"/>
                <a:cs typeface="Times New Roman" pitchFamily="18" charset="0"/>
              </a:rPr>
            </a:br>
            <a:endParaRPr lang="en-US" sz="41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524000"/>
            <a:ext cx="8229600" cy="4525963"/>
          </a:xfrm>
        </p:spPr>
        <p:txBody>
          <a:bodyPr/>
          <a:lstStyle/>
          <a:p>
            <a:pPr marL="633222" lvl="0" indent="-514350">
              <a:buSzPct val="100000"/>
              <a:buFont typeface="+mj-lt"/>
              <a:buAutoNum type="arabicPeriod" startAt="5"/>
            </a:pPr>
            <a:r>
              <a:rPr lang="en-US" sz="2800" b="1" dirty="0" smtClean="0">
                <a:latin typeface="Times New Roman" pitchFamily="18" charset="0"/>
                <a:cs typeface="Times New Roman" pitchFamily="18" charset="0"/>
              </a:rPr>
              <a:t>Need for Assessment and Accountability</a:t>
            </a:r>
          </a:p>
          <a:p>
            <a:pPr marL="633222" lvl="0" indent="-514350">
              <a:buSzPct val="100000"/>
              <a:buFont typeface="+mj-lt"/>
              <a:buAutoNum type="arabicPeriod" startAt="5"/>
            </a:pPr>
            <a:endParaRPr lang="en-US" sz="2800" dirty="0" smtClean="0">
              <a:latin typeface="Times New Roman" pitchFamily="18" charset="0"/>
              <a:cs typeface="Times New Roman" pitchFamily="18" charset="0"/>
            </a:endParaRPr>
          </a:p>
          <a:p>
            <a:pPr lvl="1">
              <a:buClr>
                <a:schemeClr val="accent1"/>
              </a:buClr>
              <a:buFont typeface="Wingdings" pitchFamily="2" charset="2"/>
              <a:buChar char="Ø"/>
            </a:pPr>
            <a:r>
              <a:rPr lang="en-US" sz="2400" dirty="0" smtClean="0">
                <a:latin typeface="Times New Roman" pitchFamily="18" charset="0"/>
                <a:cs typeface="Times New Roman" pitchFamily="18" charset="0"/>
              </a:rPr>
              <a:t>Pursue Goal 3, Objective 11, of MU Campus strategic plan</a:t>
            </a:r>
          </a:p>
          <a:p>
            <a:pPr lvl="1">
              <a:buNone/>
            </a:pPr>
            <a:endParaRPr lang="en-US" sz="2400" dirty="0" smtClean="0">
              <a:latin typeface="Times New Roman" pitchFamily="18" charset="0"/>
              <a:cs typeface="Times New Roman" pitchFamily="18" charset="0"/>
            </a:endParaRPr>
          </a:p>
          <a:p>
            <a:pPr>
              <a:buNone/>
            </a:pPr>
            <a:r>
              <a:rPr lang="en-US" dirty="0" smtClean="0"/>
              <a:t>	</a:t>
            </a:r>
            <a:r>
              <a:rPr lang="en-US" sz="2800" dirty="0" smtClean="0"/>
              <a:t>3.11   </a:t>
            </a:r>
            <a:r>
              <a:rPr lang="en-US" sz="2600" dirty="0" smtClean="0"/>
              <a:t>Assure that MU Libraries are able to support the teaching, research, outreach and economic development missions of a major research university</a:t>
            </a:r>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additive="base">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839200" cy="1139952"/>
          </a:xfrm>
          <a:ln w="63500">
            <a:solidFill>
              <a:schemeClr val="accent1"/>
            </a:solidFill>
          </a:ln>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r>
              <a:rPr lang="en-US" sz="5000" dirty="0" smtClean="0">
                <a:latin typeface="Times New Roman" pitchFamily="18" charset="0"/>
                <a:cs typeface="Times New Roman" pitchFamily="18" charset="0"/>
              </a:rPr>
              <a:t>Strategic Responses:</a:t>
            </a:r>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endParaRPr lang="en-US" sz="37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525963"/>
          </a:xfrm>
        </p:spPr>
        <p:txBody>
          <a:bodyPr>
            <a:normAutofit fontScale="92500" lnSpcReduction="10000"/>
          </a:bodyPr>
          <a:lstStyle/>
          <a:p>
            <a:pPr marL="633222" lvl="0" indent="-514350">
              <a:buSzPct val="100000"/>
              <a:buFont typeface="+mj-lt"/>
              <a:buAutoNum type="arabicPeriod" startAt="6"/>
            </a:pPr>
            <a:r>
              <a:rPr lang="en-US" b="1" dirty="0" smtClean="0">
                <a:latin typeface="Times New Roman" pitchFamily="18" charset="0"/>
                <a:cs typeface="Times New Roman" pitchFamily="18" charset="0"/>
              </a:rPr>
              <a:t>Scholarly Communication</a:t>
            </a:r>
            <a:endParaRPr lang="en-US" sz="2800" dirty="0" smtClean="0">
              <a:latin typeface="Times New Roman" pitchFamily="18" charset="0"/>
              <a:cs typeface="Times New Roman" pitchFamily="18" charset="0"/>
            </a:endParaRPr>
          </a:p>
          <a:p>
            <a:pPr lvl="1"/>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Containing/managing costs of scholarly literature</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Pursue open access model </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Educating researchers/scholars</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Expanding and promoting MOspace</a:t>
            </a:r>
          </a:p>
          <a:p>
            <a:pPr lvl="1">
              <a:buClr>
                <a:schemeClr val="accent1"/>
              </a:buClr>
              <a:buFont typeface="Wingdings" pitchFamily="2" charset="2"/>
              <a:buChar char="Ø"/>
            </a:pPr>
            <a:endParaRPr lang="en-US" sz="2600" dirty="0" smtClean="0">
              <a:latin typeface="Times New Roman" pitchFamily="18" charset="0"/>
              <a:cs typeface="Times New Roman" pitchFamily="18" charset="0"/>
            </a:endParaRPr>
          </a:p>
          <a:p>
            <a:pPr lvl="1">
              <a:buClr>
                <a:schemeClr val="accent1"/>
              </a:buClr>
              <a:buFont typeface="Wingdings" pitchFamily="2" charset="2"/>
              <a:buChar char="Ø"/>
            </a:pPr>
            <a:r>
              <a:rPr lang="en-US" sz="2600" dirty="0" smtClean="0">
                <a:latin typeface="Times New Roman" pitchFamily="18" charset="0"/>
                <a:cs typeface="Times New Roman" pitchFamily="18" charset="0"/>
              </a:rPr>
              <a:t>Resource for copyright/Intellectual Property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 calcmode="lin" valueType="num">
                                      <p:cBhvr additive="base">
                                        <p:cTn id="3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 calcmode="lin" valueType="num">
                                      <p:cBhvr additive="base">
                                        <p:cTn id="3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223</TotalTime>
  <Words>251</Words>
  <Application>Microsoft Office PowerPoint</Application>
  <PresentationFormat>On-screen Show (4:3)</PresentationFormat>
  <Paragraphs>64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Module</vt:lpstr>
      <vt:lpstr> Major Trends Affecting MU Libraries: </vt:lpstr>
      <vt:lpstr> Strategic Responses to these trends: </vt:lpstr>
      <vt:lpstr>Strategic Responses:</vt:lpstr>
      <vt:lpstr>Strategic Responses:</vt:lpstr>
      <vt:lpstr> Strategic Responses: </vt:lpstr>
      <vt:lpstr> Strategic Responses: </vt:lpstr>
      <vt:lpstr> Strategic Responses: </vt:lpstr>
    </vt:vector>
  </TitlesOfParts>
  <Company>University of Missouri Ellis Library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 Libraries All Staff Meeting Thursday, August 19, 2010</dc:title>
  <dc:creator>cogswellja</dc:creator>
  <cp:lastModifiedBy>cogswellja</cp:lastModifiedBy>
  <cp:revision>26</cp:revision>
  <dcterms:created xsi:type="dcterms:W3CDTF">2010-08-13T21:20:26Z</dcterms:created>
  <dcterms:modified xsi:type="dcterms:W3CDTF">2010-08-19T13:55:03Z</dcterms:modified>
</cp:coreProperties>
</file>