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C6B27-D484-44EE-8070-916498CFAD51}" type="datetimeFigureOut">
              <a:rPr lang="en-US" smtClean="0"/>
              <a:t>1/31/2012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977DC-E9B9-45CC-8413-C613D7E669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25B8-5040-4DE8-995F-C96E5C13A428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135C7-B638-43AD-A065-94F15FF5293C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C855F-D284-4220-802F-FB2A12C179FA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E3CA-3267-4F28-89F5-9D62E6967193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B663-2DCC-4B94-BFF4-703E780564EA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5083-7AE6-4093-968B-44E6529780CB}" type="datetime1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2E9F-A8CB-4734-B7D1-441CCF5B04EA}" type="datetime1">
              <a:rPr lang="en-US" smtClean="0"/>
              <a:t>1/31/2012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5C75-7038-4C02-B7DD-83829A4D74D6}" type="datetime1">
              <a:rPr lang="en-US" smtClean="0"/>
              <a:t>1/31/2012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3834-3D14-49EA-B4BC-4AB1AC07EEB3}" type="datetime1">
              <a:rPr lang="en-US" smtClean="0"/>
              <a:t>1/31/2012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36A6-8003-484F-8DFE-F924B3E6312F}" type="datetime1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EE909-709B-4872-8155-1262D28DE0A3}" type="datetime1">
              <a:rPr lang="en-US" smtClean="0"/>
              <a:t>1/31/2012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F7BAA-D7DD-4208-9EE5-D026BD6C5438}" type="datetime1">
              <a:rPr lang="en-US" smtClean="0"/>
              <a:t>1/31/2012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C4245-A3E9-4F59-B7E7-6A506CA966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 Libraries – Emerging staffing priorities (January, 2012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sz="2800" dirty="0"/>
              <a:t>MU Libraries – Emerging staffing priorities (January, 2012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u="sng" dirty="0"/>
              <a:t>Positions</a:t>
            </a:r>
            <a:r>
              <a:rPr lang="en-US" sz="2400" dirty="0"/>
              <a:t>	</a:t>
            </a:r>
            <a:r>
              <a:rPr lang="en-US" sz="2400" dirty="0" smtClean="0"/>
              <a:t>			</a:t>
            </a:r>
            <a:r>
              <a:rPr lang="en-US" sz="2400" u="sng" dirty="0" smtClean="0"/>
              <a:t>Estimated </a:t>
            </a:r>
            <a:r>
              <a:rPr lang="en-US" sz="2400" u="sng" dirty="0"/>
              <a:t>Library Costs</a:t>
            </a:r>
            <a:endParaRPr lang="en-US" sz="2400" dirty="0"/>
          </a:p>
          <a:p>
            <a:r>
              <a:rPr lang="en-US" sz="2400" b="1" dirty="0"/>
              <a:t>Phase 1 – FY13</a:t>
            </a:r>
          </a:p>
          <a:p>
            <a:pPr lvl="1"/>
            <a:r>
              <a:rPr lang="en-US" sz="2400" dirty="0"/>
              <a:t>Preservation </a:t>
            </a:r>
            <a:r>
              <a:rPr lang="en-US" sz="2400" dirty="0" smtClean="0"/>
              <a:t>Officer-</a:t>
            </a:r>
            <a:r>
              <a:rPr lang="en-US" sz="2400" dirty="0" err="1" smtClean="0"/>
              <a:t>SCARaB</a:t>
            </a:r>
            <a:r>
              <a:rPr lang="en-US" sz="2400" dirty="0" smtClean="0"/>
              <a:t>;  L3</a:t>
            </a:r>
            <a:r>
              <a:rPr lang="en-US" sz="2400" dirty="0"/>
              <a:t>	</a:t>
            </a:r>
            <a:r>
              <a:rPr lang="en-US" sz="2400" dirty="0" smtClean="0"/>
              <a:t>	$ 65k</a:t>
            </a:r>
            <a:r>
              <a:rPr lang="en-US" sz="2000" dirty="0" smtClean="0"/>
              <a:t>,</a:t>
            </a:r>
            <a:r>
              <a:rPr lang="en-US" sz="2400" dirty="0" smtClean="0"/>
              <a:t> </a:t>
            </a:r>
            <a:r>
              <a:rPr lang="en-US" sz="2000" dirty="0" smtClean="0"/>
              <a:t>+benefits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		(100% Insurance Fund?)</a:t>
            </a:r>
            <a:endParaRPr lang="en-US" sz="2000" dirty="0"/>
          </a:p>
          <a:p>
            <a:pPr lvl="1"/>
            <a:r>
              <a:rPr lang="en-US" sz="2400" dirty="0"/>
              <a:t>Clinical </a:t>
            </a:r>
            <a:r>
              <a:rPr lang="en-US" sz="2400" dirty="0" smtClean="0"/>
              <a:t>Librarian-HSL; L2 </a:t>
            </a:r>
            <a:r>
              <a:rPr lang="en-US" sz="2400" dirty="0"/>
              <a:t>or L3	</a:t>
            </a:r>
            <a:r>
              <a:rPr lang="en-US" sz="2400" dirty="0" smtClean="0"/>
              <a:t>		$ </a:t>
            </a:r>
            <a:r>
              <a:rPr lang="en-US" sz="2400" dirty="0"/>
              <a:t>30k</a:t>
            </a:r>
            <a:r>
              <a:rPr lang="en-US" sz="2000" dirty="0"/>
              <a:t>, </a:t>
            </a:r>
            <a:r>
              <a:rPr lang="en-US" sz="2000" dirty="0" smtClean="0"/>
              <a:t>+benefits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		(50% School of Medicine)</a:t>
            </a:r>
            <a:endParaRPr lang="en-US" sz="2000" dirty="0"/>
          </a:p>
          <a:p>
            <a:pPr lvl="1"/>
            <a:r>
              <a:rPr lang="en-US" sz="2400" dirty="0"/>
              <a:t>Clinical </a:t>
            </a:r>
            <a:r>
              <a:rPr lang="en-US" sz="2400" dirty="0" smtClean="0"/>
              <a:t>Librarian-</a:t>
            </a:r>
            <a:r>
              <a:rPr lang="en-US" sz="2400" dirty="0" err="1" smtClean="0"/>
              <a:t>VetMed</a:t>
            </a:r>
            <a:r>
              <a:rPr lang="en-US" sz="2400" dirty="0" smtClean="0"/>
              <a:t>; L2 </a:t>
            </a:r>
            <a:r>
              <a:rPr lang="en-US" sz="2400" dirty="0"/>
              <a:t>or L3	</a:t>
            </a:r>
            <a:r>
              <a:rPr lang="en-US" sz="2400" dirty="0" smtClean="0"/>
              <a:t>	$ </a:t>
            </a:r>
            <a:r>
              <a:rPr lang="en-US" sz="2400" dirty="0"/>
              <a:t>30k</a:t>
            </a:r>
            <a:r>
              <a:rPr lang="en-US" sz="2000" dirty="0"/>
              <a:t>, </a:t>
            </a:r>
            <a:r>
              <a:rPr lang="en-US" sz="2000" dirty="0" smtClean="0"/>
              <a:t>+benefits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		(50% School of Vet Med)</a:t>
            </a:r>
            <a:endParaRPr lang="en-US" sz="2000" dirty="0"/>
          </a:p>
          <a:p>
            <a:pPr lvl="1"/>
            <a:r>
              <a:rPr lang="en-US" sz="2400" dirty="0"/>
              <a:t>E-instruction </a:t>
            </a:r>
            <a:r>
              <a:rPr lang="en-US" sz="2400" dirty="0" smtClean="0"/>
              <a:t>Coordinator-RAIS; L1</a:t>
            </a:r>
            <a:r>
              <a:rPr lang="en-US" sz="2400" dirty="0"/>
              <a:t>	</a:t>
            </a:r>
            <a:r>
              <a:rPr lang="en-US" sz="2400" dirty="0" smtClean="0"/>
              <a:t>	$ </a:t>
            </a:r>
            <a:r>
              <a:rPr lang="en-US" sz="2400" dirty="0"/>
              <a:t>25k</a:t>
            </a:r>
            <a:r>
              <a:rPr lang="en-US" sz="2000" dirty="0"/>
              <a:t>, </a:t>
            </a:r>
            <a:r>
              <a:rPr lang="en-US" sz="2000" dirty="0" smtClean="0"/>
              <a:t>+benefits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		(50% V-P </a:t>
            </a:r>
            <a:r>
              <a:rPr lang="en-US" sz="2000" dirty="0" err="1" smtClean="0"/>
              <a:t>Ugrad</a:t>
            </a:r>
            <a:r>
              <a:rPr lang="en-US" sz="2000" dirty="0" smtClean="0"/>
              <a:t> Studies)</a:t>
            </a:r>
            <a:endParaRPr lang="en-US" sz="2000" dirty="0"/>
          </a:p>
          <a:p>
            <a:pPr lvl="1"/>
            <a:r>
              <a:rPr lang="en-US" sz="2400" dirty="0"/>
              <a:t>Assistant Head-Access </a:t>
            </a:r>
            <a:r>
              <a:rPr lang="en-US" sz="2400" dirty="0" smtClean="0"/>
              <a:t>Services; L2</a:t>
            </a:r>
            <a:r>
              <a:rPr lang="en-US" sz="2400" dirty="0"/>
              <a:t>	</a:t>
            </a:r>
            <a:r>
              <a:rPr lang="en-US" sz="2400" dirty="0" smtClean="0"/>
              <a:t>	$ </a:t>
            </a:r>
            <a:r>
              <a:rPr lang="en-US" sz="2400" dirty="0"/>
              <a:t>50k, </a:t>
            </a:r>
            <a:r>
              <a:rPr lang="en-US" sz="2000" dirty="0" smtClean="0"/>
              <a:t>+benefits</a:t>
            </a:r>
            <a:endParaRPr lang="en-US" sz="2000" dirty="0"/>
          </a:p>
          <a:p>
            <a:pPr>
              <a:spcBef>
                <a:spcPts val="1200"/>
              </a:spcBef>
              <a:buNone/>
            </a:pPr>
            <a:r>
              <a:rPr lang="en-US" sz="2800" b="1" dirty="0" smtClean="0"/>
              <a:t>Phase </a:t>
            </a:r>
            <a:r>
              <a:rPr lang="en-US" sz="2800" b="1" dirty="0"/>
              <a:t>1 costs:	</a:t>
            </a:r>
            <a:r>
              <a:rPr lang="en-US" sz="2800" b="1" dirty="0" smtClean="0"/>
              <a:t>			$200k, </a:t>
            </a:r>
            <a:r>
              <a:rPr lang="en-US" sz="2800" b="1" dirty="0"/>
              <a:t>+ </a:t>
            </a:r>
            <a:r>
              <a:rPr lang="en-US" sz="2800" b="1" dirty="0" smtClean="0"/>
              <a:t>benefits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Autofit/>
          </a:bodyPr>
          <a:lstStyle/>
          <a:p>
            <a:r>
              <a:rPr lang="en-US" sz="2800" dirty="0"/>
              <a:t>MU Libraries – Emerging staffing priorities (January, 2012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058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u="sng" dirty="0" smtClean="0"/>
              <a:t>Positions</a:t>
            </a:r>
            <a:r>
              <a:rPr lang="en-US" sz="2600" dirty="0" smtClean="0"/>
              <a:t>				</a:t>
            </a:r>
            <a:r>
              <a:rPr lang="en-US" sz="2600" u="sng" dirty="0" smtClean="0"/>
              <a:t>Estimated Library Costs</a:t>
            </a:r>
            <a:endParaRPr lang="en-US" sz="2600" b="1" dirty="0" smtClean="0"/>
          </a:p>
          <a:p>
            <a:r>
              <a:rPr lang="en-US" sz="2600" b="1" dirty="0" smtClean="0"/>
              <a:t>Phase </a:t>
            </a:r>
            <a:r>
              <a:rPr lang="en-US" sz="2600" b="1" dirty="0"/>
              <a:t>2 – FY13 and FY14</a:t>
            </a:r>
          </a:p>
          <a:p>
            <a:pPr marL="457200" lvl="1">
              <a:spcAft>
                <a:spcPts val="600"/>
              </a:spcAft>
            </a:pPr>
            <a:r>
              <a:rPr lang="en-US" sz="2200" dirty="0" smtClean="0"/>
              <a:t>Digitization/Inst. Repository Dept. Head-ACTS; L2	</a:t>
            </a:r>
            <a:r>
              <a:rPr lang="en-US" sz="2400" dirty="0" smtClean="0"/>
              <a:t>$ </a:t>
            </a:r>
            <a:r>
              <a:rPr lang="en-US" sz="2400" dirty="0"/>
              <a:t>55k,</a:t>
            </a:r>
            <a:r>
              <a:rPr lang="en-US" sz="2200" dirty="0"/>
              <a:t> </a:t>
            </a:r>
            <a:r>
              <a:rPr lang="en-US" sz="1600" dirty="0" smtClean="0"/>
              <a:t>+benefits</a:t>
            </a:r>
            <a:endParaRPr lang="en-US" sz="2200" dirty="0"/>
          </a:p>
          <a:p>
            <a:pPr marL="457200" lvl="1"/>
            <a:r>
              <a:rPr lang="en-US" sz="2400" dirty="0" smtClean="0"/>
              <a:t>Curator </a:t>
            </a:r>
            <a:r>
              <a:rPr lang="en-US" sz="2400" dirty="0"/>
              <a:t>of </a:t>
            </a:r>
            <a:r>
              <a:rPr lang="en-US" sz="2400" dirty="0" smtClean="0"/>
              <a:t>Rare and 				</a:t>
            </a:r>
            <a:r>
              <a:rPr lang="en-US" sz="2400" dirty="0" smtClean="0"/>
              <a:t>$ 65k, </a:t>
            </a:r>
            <a:r>
              <a:rPr lang="en-US" sz="1600" dirty="0" smtClean="0"/>
              <a:t>+benefits</a:t>
            </a:r>
            <a:endParaRPr lang="en-US" sz="2400" dirty="0" smtClean="0"/>
          </a:p>
          <a:p>
            <a:pPr marL="457200" lvl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/>
              <a:t>Special Materials-</a:t>
            </a:r>
            <a:r>
              <a:rPr lang="en-US" sz="2400" dirty="0" err="1"/>
              <a:t>SCARaB</a:t>
            </a:r>
            <a:r>
              <a:rPr lang="en-US" sz="2400" dirty="0"/>
              <a:t>; L2 or L3  </a:t>
            </a:r>
            <a:r>
              <a:rPr lang="en-US" sz="2200" dirty="0"/>
              <a:t>	</a:t>
            </a:r>
            <a:r>
              <a:rPr lang="en-US" sz="2200" dirty="0" smtClean="0"/>
              <a:t>	</a:t>
            </a:r>
            <a:endParaRPr lang="en-US" sz="2200" dirty="0"/>
          </a:p>
          <a:p>
            <a:pPr marL="457200" lvl="1"/>
            <a:r>
              <a:rPr lang="en-US" sz="2400" dirty="0"/>
              <a:t>Scholarly Communications </a:t>
            </a:r>
            <a:r>
              <a:rPr lang="en-US" sz="2400" dirty="0" smtClean="0"/>
              <a:t>			</a:t>
            </a:r>
            <a:r>
              <a:rPr lang="en-US" sz="2400" dirty="0" smtClean="0"/>
              <a:t>$ 10k </a:t>
            </a:r>
            <a:r>
              <a:rPr lang="en-US" sz="1600" dirty="0" smtClean="0"/>
              <a:t>augment</a:t>
            </a:r>
            <a:endParaRPr lang="en-US" sz="2400" dirty="0" smtClean="0"/>
          </a:p>
          <a:p>
            <a:pPr marL="457200" lvl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/>
              <a:t>	</a:t>
            </a:r>
            <a:r>
              <a:rPr lang="en-US" sz="2400" dirty="0" smtClean="0"/>
              <a:t>	Coordinator-RAIS; L2 </a:t>
            </a:r>
            <a:r>
              <a:rPr lang="en-US" sz="2400" dirty="0"/>
              <a:t>or L3	</a:t>
            </a:r>
            <a:r>
              <a:rPr lang="en-US" sz="2400" dirty="0" smtClean="0"/>
              <a:t>		</a:t>
            </a:r>
            <a:endParaRPr lang="en-US" sz="2200" dirty="0"/>
          </a:p>
          <a:p>
            <a:pPr marL="457200" lvl="1"/>
            <a:r>
              <a:rPr lang="en-US" sz="2400" dirty="0"/>
              <a:t>Library Assessment </a:t>
            </a:r>
            <a:r>
              <a:rPr lang="en-US" sz="2400" dirty="0" smtClean="0"/>
              <a:t>				</a:t>
            </a:r>
            <a:r>
              <a:rPr lang="en-US" sz="2400" dirty="0" smtClean="0"/>
              <a:t>$ 10k </a:t>
            </a:r>
            <a:r>
              <a:rPr lang="en-US" sz="1600" dirty="0" smtClean="0"/>
              <a:t>augment</a:t>
            </a:r>
            <a:endParaRPr lang="en-US" sz="2400" dirty="0" smtClean="0"/>
          </a:p>
          <a:p>
            <a:pPr marL="457200" lvl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/>
              <a:t>	</a:t>
            </a:r>
            <a:r>
              <a:rPr lang="en-US" sz="2400" dirty="0" smtClean="0"/>
              <a:t>Coordinator-RAIS; L2 </a:t>
            </a:r>
            <a:r>
              <a:rPr lang="en-US" sz="2400" dirty="0"/>
              <a:t>or L3	</a:t>
            </a:r>
            <a:r>
              <a:rPr lang="en-US" sz="2400" dirty="0" smtClean="0"/>
              <a:t>		</a:t>
            </a:r>
            <a:endParaRPr lang="en-US" sz="2200" dirty="0"/>
          </a:p>
          <a:p>
            <a:pPr>
              <a:buNone/>
            </a:pPr>
            <a:r>
              <a:rPr lang="en-US" sz="2800" b="1" dirty="0" smtClean="0"/>
              <a:t>Phase </a:t>
            </a:r>
            <a:r>
              <a:rPr lang="en-US" sz="2800" b="1" dirty="0"/>
              <a:t>2 costs:	</a:t>
            </a:r>
            <a:r>
              <a:rPr lang="en-US" sz="2800" b="1" dirty="0" smtClean="0"/>
              <a:t>			$140k, </a:t>
            </a:r>
            <a:r>
              <a:rPr lang="en-US" sz="2800" b="1" dirty="0"/>
              <a:t>+ </a:t>
            </a:r>
            <a:r>
              <a:rPr lang="en-US" sz="2800" b="1" dirty="0" smtClean="0"/>
              <a:t>benefits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sz="2800" dirty="0"/>
              <a:t>MU Libraries – Emerging staffing priorities (January, 2012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u="sng" dirty="0" smtClean="0"/>
              <a:t>Positions</a:t>
            </a:r>
            <a:r>
              <a:rPr lang="en-US" sz="2600" dirty="0" smtClean="0"/>
              <a:t>				</a:t>
            </a:r>
            <a:r>
              <a:rPr lang="en-US" sz="2600" u="sng" dirty="0" smtClean="0"/>
              <a:t>Estimated Library Costs</a:t>
            </a:r>
            <a:endParaRPr lang="en-US" sz="2600" b="1" dirty="0" smtClean="0"/>
          </a:p>
          <a:p>
            <a:r>
              <a:rPr lang="en-US" sz="2600" b="1" dirty="0" smtClean="0"/>
              <a:t>Phase </a:t>
            </a:r>
            <a:r>
              <a:rPr lang="en-US" sz="2600" b="1" dirty="0"/>
              <a:t>3 – FY14 and beyond </a:t>
            </a:r>
          </a:p>
          <a:p>
            <a:pPr marL="548640" lvl="1"/>
            <a:r>
              <a:rPr lang="en-US" sz="2400" dirty="0"/>
              <a:t>LTS </a:t>
            </a:r>
            <a:r>
              <a:rPr lang="en-US" sz="2400" dirty="0" smtClean="0"/>
              <a:t>Programmer-Admin; PA/e</a:t>
            </a:r>
            <a:r>
              <a:rPr lang="en-US" sz="2400" dirty="0"/>
              <a:t>	</a:t>
            </a:r>
            <a:r>
              <a:rPr lang="en-US" sz="2400" dirty="0" smtClean="0"/>
              <a:t>		$ </a:t>
            </a:r>
            <a:r>
              <a:rPr lang="en-US" sz="2400" dirty="0"/>
              <a:t>50k, </a:t>
            </a:r>
            <a:r>
              <a:rPr lang="en-US" sz="2000" dirty="0" smtClean="0"/>
              <a:t>+benefits</a:t>
            </a:r>
            <a:endParaRPr lang="en-US" sz="2200" dirty="0"/>
          </a:p>
          <a:p>
            <a:pPr marL="548640" lvl="1">
              <a:spcBef>
                <a:spcPts val="1000"/>
              </a:spcBef>
            </a:pPr>
            <a:r>
              <a:rPr lang="en-US" sz="2400" dirty="0"/>
              <a:t>Shared Support Staff-multiple </a:t>
            </a:r>
            <a:r>
              <a:rPr lang="en-US" sz="2400" dirty="0" smtClean="0"/>
              <a:t>			</a:t>
            </a:r>
            <a:r>
              <a:rPr lang="en-US" sz="2400" dirty="0" smtClean="0"/>
              <a:t>$ 90k, </a:t>
            </a:r>
            <a:r>
              <a:rPr lang="en-US" sz="2000" dirty="0" smtClean="0"/>
              <a:t>+benefits</a:t>
            </a:r>
            <a:endParaRPr lang="en-US" sz="2200" dirty="0" smtClean="0"/>
          </a:p>
          <a:p>
            <a:pPr marL="548640" lvl="1">
              <a:spcBef>
                <a:spcPts val="0"/>
              </a:spcBef>
              <a:buNone/>
            </a:pPr>
            <a:r>
              <a:rPr lang="en-US" sz="2200" dirty="0" smtClean="0"/>
              <a:t>		</a:t>
            </a:r>
            <a:r>
              <a:rPr lang="en-US" sz="2400" dirty="0" smtClean="0"/>
              <a:t>divisions; LIS-2 </a:t>
            </a:r>
            <a:r>
              <a:rPr lang="en-US" sz="1700" dirty="0" smtClean="0"/>
              <a:t>(3 positions)</a:t>
            </a:r>
            <a:r>
              <a:rPr lang="en-US" sz="2400" dirty="0" smtClean="0"/>
              <a:t> 		</a:t>
            </a:r>
            <a:endParaRPr lang="en-US" sz="2200" dirty="0" smtClean="0"/>
          </a:p>
          <a:p>
            <a:pPr marL="548640" lvl="1">
              <a:spcBef>
                <a:spcPts val="600"/>
              </a:spcBef>
            </a:pPr>
            <a:r>
              <a:rPr lang="en-US" sz="2400" dirty="0" smtClean="0"/>
              <a:t>Basic </a:t>
            </a:r>
            <a:r>
              <a:rPr lang="en-US" sz="2400" dirty="0"/>
              <a:t>sciences Librarians-Engineering? </a:t>
            </a:r>
            <a:r>
              <a:rPr lang="en-US" sz="2400" dirty="0" smtClean="0"/>
              <a:t>		</a:t>
            </a:r>
            <a:r>
              <a:rPr lang="en-US" sz="2400" dirty="0" smtClean="0"/>
              <a:t>$ 60k ea, </a:t>
            </a:r>
            <a:r>
              <a:rPr lang="en-US" sz="2000" dirty="0" smtClean="0"/>
              <a:t>+</a:t>
            </a:r>
            <a:r>
              <a:rPr lang="en-US" sz="2000" dirty="0" err="1" smtClean="0"/>
              <a:t>ben</a:t>
            </a:r>
            <a:r>
              <a:rPr lang="en-US" sz="2000" dirty="0" smtClean="0"/>
              <a:t>.</a:t>
            </a:r>
            <a:endParaRPr lang="en-US" sz="2200" dirty="0" smtClean="0"/>
          </a:p>
          <a:p>
            <a:pPr marL="548640" lvl="1">
              <a:spcBef>
                <a:spcPts val="0"/>
              </a:spcBef>
              <a:buNone/>
            </a:pPr>
            <a:r>
              <a:rPr lang="en-US" sz="2400" dirty="0" smtClean="0"/>
              <a:t>		Life Science?; L2 or L3 </a:t>
            </a:r>
            <a:r>
              <a:rPr lang="en-US" sz="1800" dirty="0" smtClean="0"/>
              <a:t>(2 positions)</a:t>
            </a:r>
            <a:r>
              <a:rPr lang="en-US" sz="2400" dirty="0" smtClean="0"/>
              <a:t>	</a:t>
            </a:r>
            <a:endParaRPr lang="en-US" sz="2200" dirty="0"/>
          </a:p>
          <a:p>
            <a:pPr marL="548640" lvl="1">
              <a:spcBef>
                <a:spcPts val="600"/>
              </a:spcBef>
            </a:pPr>
            <a:r>
              <a:rPr lang="en-US" sz="2400" dirty="0" smtClean="0"/>
              <a:t>Scholarly Information/</a:t>
            </a:r>
            <a:r>
              <a:rPr lang="en-US" sz="2400" dirty="0" smtClean="0"/>
              <a:t>Data </a:t>
            </a:r>
            <a:r>
              <a:rPr lang="en-US" sz="2400" dirty="0" err="1" smtClean="0"/>
              <a:t>Curation</a:t>
            </a:r>
            <a:r>
              <a:rPr lang="en-US" sz="2400" dirty="0" smtClean="0"/>
              <a:t>		$ 60k, </a:t>
            </a:r>
            <a:r>
              <a:rPr lang="en-US" sz="2000" dirty="0" smtClean="0"/>
              <a:t>+benefits</a:t>
            </a:r>
            <a:endParaRPr lang="en-US" sz="2200" dirty="0" smtClean="0"/>
          </a:p>
          <a:p>
            <a:pPr marL="548640" lvl="1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 Specialist </a:t>
            </a:r>
            <a:r>
              <a:rPr lang="en-US" sz="2400" dirty="0"/>
              <a:t>(ACTS</a:t>
            </a:r>
            <a:r>
              <a:rPr lang="en-US" sz="2400" dirty="0" smtClean="0"/>
              <a:t>); L2 </a:t>
            </a:r>
            <a:r>
              <a:rPr lang="en-US" sz="2400" dirty="0"/>
              <a:t>or L3</a:t>
            </a:r>
            <a:r>
              <a:rPr lang="en-US" sz="2200" dirty="0"/>
              <a:t>	</a:t>
            </a:r>
            <a:r>
              <a:rPr lang="en-US" sz="2200" dirty="0" smtClean="0"/>
              <a:t>	</a:t>
            </a:r>
            <a:endParaRPr lang="en-US" sz="2200" dirty="0"/>
          </a:p>
          <a:p>
            <a:pPr marL="548640" lvl="1">
              <a:spcBef>
                <a:spcPts val="1000"/>
              </a:spcBef>
            </a:pPr>
            <a:r>
              <a:rPr lang="en-US" sz="2400" dirty="0"/>
              <a:t>Library Fellowship </a:t>
            </a:r>
            <a:r>
              <a:rPr lang="en-US" sz="2400" dirty="0" smtClean="0"/>
              <a:t>Program</a:t>
            </a:r>
            <a:r>
              <a:rPr lang="en-US" sz="2400" dirty="0" smtClean="0"/>
              <a:t>; L1	</a:t>
            </a:r>
            <a:r>
              <a:rPr lang="en-US" sz="2400" dirty="0" smtClean="0"/>
              <a:t> 		</a:t>
            </a:r>
            <a:r>
              <a:rPr lang="en-US" sz="2400" dirty="0" smtClean="0"/>
              <a:t>$ 45k ea, </a:t>
            </a:r>
            <a:r>
              <a:rPr lang="en-US" sz="1800" dirty="0" smtClean="0"/>
              <a:t>+</a:t>
            </a:r>
            <a:r>
              <a:rPr lang="en-US" sz="2000" dirty="0" err="1" smtClean="0"/>
              <a:t>ben</a:t>
            </a:r>
            <a:r>
              <a:rPr lang="en-US" sz="2000" dirty="0" smtClean="0"/>
              <a:t>.</a:t>
            </a:r>
            <a:endParaRPr lang="en-US" sz="2200" dirty="0" smtClean="0"/>
          </a:p>
          <a:p>
            <a:pPr marL="548640" lvl="1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	</a:t>
            </a:r>
            <a:r>
              <a:rPr lang="en-US" sz="1700" dirty="0" smtClean="0"/>
              <a:t>(</a:t>
            </a:r>
            <a:r>
              <a:rPr lang="en-US" sz="1700" dirty="0"/>
              <a:t>2-4 </a:t>
            </a:r>
            <a:r>
              <a:rPr lang="en-US" sz="1700" dirty="0" smtClean="0"/>
              <a:t>positions)</a:t>
            </a:r>
            <a:r>
              <a:rPr lang="en-US" sz="2200" dirty="0" smtClean="0"/>
              <a:t> 				</a:t>
            </a:r>
            <a:endParaRPr lang="en-US" sz="2200" dirty="0"/>
          </a:p>
          <a:p>
            <a:pPr>
              <a:spcBef>
                <a:spcPts val="1200"/>
              </a:spcBef>
              <a:buNone/>
            </a:pPr>
            <a:r>
              <a:rPr lang="en-US" sz="2600" b="1" dirty="0" smtClean="0"/>
              <a:t>Phase </a:t>
            </a:r>
            <a:r>
              <a:rPr lang="en-US" sz="2600" b="1" dirty="0"/>
              <a:t>3 costs:	</a:t>
            </a:r>
            <a:r>
              <a:rPr lang="en-US" sz="2600" b="1" dirty="0" smtClean="0"/>
              <a:t>			$</a:t>
            </a:r>
            <a:r>
              <a:rPr lang="en-US" sz="2600" b="1" dirty="0"/>
              <a:t>305k, </a:t>
            </a:r>
            <a:r>
              <a:rPr lang="en-US" sz="2000" b="1" dirty="0" smtClean="0"/>
              <a:t>+benefits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4245-A3E9-4F59-B7E7-6A506CA966A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51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MU Libraries – Emerging staffing priorities (January, 2012)</vt:lpstr>
      <vt:lpstr>MU Libraries – Emerging staffing priorities (January, 2012)</vt:lpstr>
      <vt:lpstr>MU Libraries – Emerging staffing priorities (January, 2012)</vt:lpstr>
      <vt:lpstr>MU Libraries – Emerging staffing priorities (January, 2012)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 Libraries – Emerging staffing priorities (January, 2012) </dc:title>
  <dc:creator>ellismw</dc:creator>
  <cp:lastModifiedBy>ellismw</cp:lastModifiedBy>
  <cp:revision>7</cp:revision>
  <dcterms:created xsi:type="dcterms:W3CDTF">2012-01-31T15:48:38Z</dcterms:created>
  <dcterms:modified xsi:type="dcterms:W3CDTF">2012-01-31T18:41:50Z</dcterms:modified>
</cp:coreProperties>
</file>