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charts/chart3.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4.xml" ContentType="application/vnd.openxmlformats-officedocument.drawingml.chart+xml"/>
  <Override PartName="/ppt/notesSlides/notesSlide11.xml" ContentType="application/vnd.openxmlformats-officedocument.presentationml.notesSlide+xml"/>
  <Override PartName="/ppt/charts/chart5.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9" r:id="rId2"/>
    <p:sldId id="313" r:id="rId3"/>
    <p:sldId id="314" r:id="rId4"/>
    <p:sldId id="315" r:id="rId5"/>
    <p:sldId id="316" r:id="rId6"/>
    <p:sldId id="279" r:id="rId7"/>
    <p:sldId id="294" r:id="rId8"/>
    <p:sldId id="305" r:id="rId9"/>
    <p:sldId id="312" r:id="rId10"/>
    <p:sldId id="306" r:id="rId11"/>
    <p:sldId id="298" r:id="rId12"/>
    <p:sldId id="291" r:id="rId13"/>
    <p:sldId id="292" r:id="rId14"/>
    <p:sldId id="288" r:id="rId15"/>
    <p:sldId id="325" r:id="rId16"/>
    <p:sldId id="32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9A0F"/>
    <a:srgbClr val="E8AE10"/>
    <a:srgbClr val="CC9A0E"/>
    <a:srgbClr val="D7A30F"/>
    <a:srgbClr val="D3A00F"/>
    <a:srgbClr val="D9DCE7"/>
    <a:srgbClr val="2E3346"/>
    <a:srgbClr val="656C1E"/>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9" autoAdjust="0"/>
    <p:restoredTop sz="88810" autoAdjust="0"/>
  </p:normalViewPr>
  <p:slideViewPr>
    <p:cSldViewPr>
      <p:cViewPr>
        <p:scale>
          <a:sx n="74" d="100"/>
          <a:sy n="74" d="100"/>
        </p:scale>
        <p:origin x="-1272" y="72"/>
      </p:cViewPr>
      <p:guideLst>
        <p:guide orient="horz" pos="2160"/>
        <p:guide pos="2880"/>
      </p:guideLst>
    </p:cSldViewPr>
  </p:slideViewPr>
  <p:notesTextViewPr>
    <p:cViewPr>
      <p:scale>
        <a:sx n="100" d="100"/>
        <a:sy n="100" d="100"/>
      </p:scale>
      <p:origin x="0" y="20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10"/>
      <c:rAngAx val="0"/>
      <c:perspective val="30"/>
    </c:view3D>
    <c:floor>
      <c:thickness val="0"/>
    </c:floor>
    <c:sideWall>
      <c:thickness val="0"/>
    </c:sideWall>
    <c:backWall>
      <c:thickness val="0"/>
    </c:backWall>
    <c:plotArea>
      <c:layout>
        <c:manualLayout>
          <c:layoutTarget val="inner"/>
          <c:xMode val="edge"/>
          <c:yMode val="edge"/>
          <c:x val="0.12880810459440334"/>
          <c:y val="6.9990157480314966E-2"/>
          <c:w val="0.73242414207569861"/>
          <c:h val="0.82474119962946202"/>
        </c:manualLayout>
      </c:layout>
      <c:area3DChart>
        <c:grouping val="percentStacked"/>
        <c:varyColors val="0"/>
        <c:ser>
          <c:idx val="2"/>
          <c:order val="0"/>
          <c:tx>
            <c:strRef>
              <c:f>Sheet1!$D$1</c:f>
              <c:strCache>
                <c:ptCount val="1"/>
                <c:pt idx="0">
                  <c:v>Recovery of Indirect Costs</c:v>
                </c:pt>
              </c:strCache>
            </c:strRef>
          </c:tx>
          <c:spPr>
            <a:solidFill>
              <a:schemeClr val="accent4"/>
            </a:solidFill>
            <a:ln w="25400">
              <a:noFill/>
            </a:ln>
          </c:spPr>
          <c:val>
            <c:numRef>
              <c:f>Sheet1!$D$2:$D$6</c:f>
              <c:numCache>
                <c:formatCode>0.0%</c:formatCode>
                <c:ptCount val="5"/>
                <c:pt idx="0">
                  <c:v>3.1989044519128006E-2</c:v>
                </c:pt>
                <c:pt idx="1">
                  <c:v>3.9465669916006418E-2</c:v>
                </c:pt>
                <c:pt idx="2">
                  <c:v>5.2483327693763619E-2</c:v>
                </c:pt>
                <c:pt idx="3">
                  <c:v>6.6541469433910747E-2</c:v>
                </c:pt>
                <c:pt idx="4">
                  <c:v>7.1540406864601919E-2</c:v>
                </c:pt>
              </c:numCache>
            </c:numRef>
          </c:val>
        </c:ser>
        <c:ser>
          <c:idx val="1"/>
          <c:order val="1"/>
          <c:tx>
            <c:strRef>
              <c:f>Sheet1!$B$1</c:f>
              <c:strCache>
                <c:ptCount val="1"/>
                <c:pt idx="0">
                  <c:v>State Appropriations</c:v>
                </c:pt>
              </c:strCache>
            </c:strRef>
          </c:tx>
          <c:spPr>
            <a:solidFill>
              <a:schemeClr val="tx1">
                <a:lumMod val="85000"/>
                <a:lumOff val="15000"/>
              </a:schemeClr>
            </a:solidFill>
          </c:spPr>
          <c:cat>
            <c:strRef>
              <c:f>Sheet1!$A$2:$A$6</c:f>
              <c:strCache>
                <c:ptCount val="5"/>
                <c:pt idx="0">
                  <c:v>1990</c:v>
                </c:pt>
                <c:pt idx="1">
                  <c:v>1995</c:v>
                </c:pt>
                <c:pt idx="2">
                  <c:v>2000</c:v>
                </c:pt>
                <c:pt idx="3">
                  <c:v>2005</c:v>
                </c:pt>
                <c:pt idx="4">
                  <c:v>2012</c:v>
                </c:pt>
              </c:strCache>
            </c:strRef>
          </c:cat>
          <c:val>
            <c:numRef>
              <c:f>Sheet1!$B$2:$B$6</c:f>
              <c:numCache>
                <c:formatCode>0.0%</c:formatCode>
                <c:ptCount val="5"/>
                <c:pt idx="0">
                  <c:v>0.69826695223243507</c:v>
                </c:pt>
                <c:pt idx="1">
                  <c:v>0.61697272863148422</c:v>
                </c:pt>
                <c:pt idx="2">
                  <c:v>0.58486571734802295</c:v>
                </c:pt>
                <c:pt idx="3">
                  <c:v>0.44126436048846263</c:v>
                </c:pt>
                <c:pt idx="4">
                  <c:v>0.32482307273377925</c:v>
                </c:pt>
              </c:numCache>
            </c:numRef>
          </c:val>
        </c:ser>
        <c:ser>
          <c:idx val="0"/>
          <c:order val="2"/>
          <c:tx>
            <c:strRef>
              <c:f>Sheet1!$C$1</c:f>
              <c:strCache>
                <c:ptCount val="1"/>
                <c:pt idx="0">
                  <c:v>Tuition</c:v>
                </c:pt>
              </c:strCache>
            </c:strRef>
          </c:tx>
          <c:spPr>
            <a:solidFill>
              <a:srgbClr val="E8AE10"/>
            </a:solidFill>
          </c:spPr>
          <c:cat>
            <c:strRef>
              <c:f>Sheet1!$A$2:$A$6</c:f>
              <c:strCache>
                <c:ptCount val="5"/>
                <c:pt idx="0">
                  <c:v>1990</c:v>
                </c:pt>
                <c:pt idx="1">
                  <c:v>1995</c:v>
                </c:pt>
                <c:pt idx="2">
                  <c:v>2000</c:v>
                </c:pt>
                <c:pt idx="3">
                  <c:v>2005</c:v>
                </c:pt>
                <c:pt idx="4">
                  <c:v>2012</c:v>
                </c:pt>
              </c:strCache>
            </c:strRef>
          </c:cat>
          <c:val>
            <c:numRef>
              <c:f>Sheet1!$C$2:$C$6</c:f>
              <c:numCache>
                <c:formatCode>0.0%</c:formatCode>
                <c:ptCount val="5"/>
                <c:pt idx="0">
                  <c:v>0.269744003248437</c:v>
                </c:pt>
                <c:pt idx="1">
                  <c:v>0.34356160145250941</c:v>
                </c:pt>
                <c:pt idx="2">
                  <c:v>0.36265095495821337</c:v>
                </c:pt>
                <c:pt idx="3">
                  <c:v>0.4921941700776265</c:v>
                </c:pt>
                <c:pt idx="4">
                  <c:v>0.60363652040161886</c:v>
                </c:pt>
              </c:numCache>
            </c:numRef>
          </c:val>
        </c:ser>
        <c:dLbls>
          <c:showLegendKey val="0"/>
          <c:showVal val="0"/>
          <c:showCatName val="0"/>
          <c:showSerName val="0"/>
          <c:showPercent val="0"/>
          <c:showBubbleSize val="0"/>
        </c:dLbls>
        <c:gapDepth val="257"/>
        <c:axId val="28546944"/>
        <c:axId val="28548480"/>
        <c:axId val="0"/>
      </c:area3DChart>
      <c:catAx>
        <c:axId val="28546944"/>
        <c:scaling>
          <c:orientation val="minMax"/>
        </c:scaling>
        <c:delete val="0"/>
        <c:axPos val="b"/>
        <c:numFmt formatCode="m/d/yyyy" sourceLinked="1"/>
        <c:majorTickMark val="out"/>
        <c:minorTickMark val="none"/>
        <c:tickLblPos val="nextTo"/>
        <c:txPr>
          <a:bodyPr rot="-2100000"/>
          <a:lstStyle/>
          <a:p>
            <a:pPr>
              <a:defRPr sz="1200">
                <a:latin typeface="+mn-lt"/>
              </a:defRPr>
            </a:pPr>
            <a:endParaRPr lang="en-US"/>
          </a:p>
        </c:txPr>
        <c:crossAx val="28548480"/>
        <c:crosses val="autoZero"/>
        <c:auto val="1"/>
        <c:lblAlgn val="ctr"/>
        <c:lblOffset val="100"/>
        <c:noMultiLvlLbl val="0"/>
      </c:catAx>
      <c:valAx>
        <c:axId val="28548480"/>
        <c:scaling>
          <c:orientation val="minMax"/>
        </c:scaling>
        <c:delete val="0"/>
        <c:axPos val="l"/>
        <c:majorGridlines/>
        <c:numFmt formatCode="0%" sourceLinked="1"/>
        <c:majorTickMark val="none"/>
        <c:minorTickMark val="none"/>
        <c:tickLblPos val="nextTo"/>
        <c:txPr>
          <a:bodyPr/>
          <a:lstStyle/>
          <a:p>
            <a:pPr>
              <a:defRPr sz="1200">
                <a:latin typeface="Arial" pitchFamily="34" charset="0"/>
                <a:cs typeface="Arial" pitchFamily="34" charset="0"/>
              </a:defRPr>
            </a:pPr>
            <a:endParaRPr lang="en-US"/>
          </a:p>
        </c:txPr>
        <c:crossAx val="28546944"/>
        <c:crosses val="autoZero"/>
        <c:crossBetween val="midCat"/>
        <c:majorUnit val="0.1"/>
      </c:valAx>
      <c:spPr>
        <a:noFill/>
      </c:spPr>
    </c:plotArea>
    <c:plotVisOnly val="1"/>
    <c:dispBlanksAs val="zero"/>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117626073439856E-2"/>
          <c:y val="0.10235876253173272"/>
          <c:w val="0.87697933389394289"/>
          <c:h val="0.828473844144755"/>
        </c:manualLayout>
      </c:layout>
      <c:lineChart>
        <c:grouping val="standard"/>
        <c:varyColors val="0"/>
        <c:ser>
          <c:idx val="0"/>
          <c:order val="0"/>
          <c:tx>
            <c:strRef>
              <c:f>Sheet1!$B$1</c:f>
              <c:strCache>
                <c:ptCount val="1"/>
                <c:pt idx="0">
                  <c:v>State Appropriations</c:v>
                </c:pt>
              </c:strCache>
            </c:strRef>
          </c:tx>
          <c:cat>
            <c:numRef>
              <c:f>Sheet1!$A$2:$A$13</c:f>
              <c:numCache>
                <c:formatCode>@</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cat>
          <c:val>
            <c:numRef>
              <c:f>Sheet1!$B$2:$B$13</c:f>
              <c:numCache>
                <c:formatCode>#,##0</c:formatCode>
                <c:ptCount val="12"/>
                <c:pt idx="0">
                  <c:v>193016221</c:v>
                </c:pt>
                <c:pt idx="1">
                  <c:v>169428258</c:v>
                </c:pt>
                <c:pt idx="2">
                  <c:v>173956983</c:v>
                </c:pt>
                <c:pt idx="3">
                  <c:v>168343755</c:v>
                </c:pt>
                <c:pt idx="4">
                  <c:v>169851517</c:v>
                </c:pt>
                <c:pt idx="5">
                  <c:v>171601269</c:v>
                </c:pt>
                <c:pt idx="6">
                  <c:v>174861289.16</c:v>
                </c:pt>
                <c:pt idx="7">
                  <c:v>181762323.03999999</c:v>
                </c:pt>
                <c:pt idx="8">
                  <c:v>189408425</c:v>
                </c:pt>
                <c:pt idx="9">
                  <c:v>189408421</c:v>
                </c:pt>
                <c:pt idx="10">
                  <c:v>179413705.43000001</c:v>
                </c:pt>
                <c:pt idx="11">
                  <c:v>165725115</c:v>
                </c:pt>
              </c:numCache>
            </c:numRef>
          </c:val>
          <c:smooth val="0"/>
        </c:ser>
        <c:dLbls>
          <c:showLegendKey val="0"/>
          <c:showVal val="0"/>
          <c:showCatName val="0"/>
          <c:showSerName val="0"/>
          <c:showPercent val="0"/>
          <c:showBubbleSize val="0"/>
        </c:dLbls>
        <c:marker val="1"/>
        <c:smooth val="0"/>
        <c:axId val="28493312"/>
        <c:axId val="28494848"/>
      </c:lineChart>
      <c:catAx>
        <c:axId val="28493312"/>
        <c:scaling>
          <c:orientation val="minMax"/>
        </c:scaling>
        <c:delete val="0"/>
        <c:axPos val="b"/>
        <c:numFmt formatCode="@" sourceLinked="1"/>
        <c:majorTickMark val="cross"/>
        <c:minorTickMark val="none"/>
        <c:tickLblPos val="nextTo"/>
        <c:txPr>
          <a:bodyPr/>
          <a:lstStyle/>
          <a:p>
            <a:pPr>
              <a:defRPr sz="1400"/>
            </a:pPr>
            <a:endParaRPr lang="en-US"/>
          </a:p>
        </c:txPr>
        <c:crossAx val="28494848"/>
        <c:crosses val="autoZero"/>
        <c:auto val="1"/>
        <c:lblAlgn val="ctr"/>
        <c:lblOffset val="100"/>
        <c:noMultiLvlLbl val="0"/>
      </c:catAx>
      <c:valAx>
        <c:axId val="28494848"/>
        <c:scaling>
          <c:orientation val="minMax"/>
        </c:scaling>
        <c:delete val="0"/>
        <c:axPos val="l"/>
        <c:majorGridlines/>
        <c:numFmt formatCode="#,##0" sourceLinked="1"/>
        <c:majorTickMark val="out"/>
        <c:minorTickMark val="none"/>
        <c:tickLblPos val="nextTo"/>
        <c:txPr>
          <a:bodyPr/>
          <a:lstStyle/>
          <a:p>
            <a:pPr>
              <a:defRPr sz="1400"/>
            </a:pPr>
            <a:endParaRPr lang="en-US"/>
          </a:p>
        </c:txPr>
        <c:crossAx val="28493312"/>
        <c:crosses val="autoZero"/>
        <c:crossBetween val="midCat"/>
        <c:dispUnits>
          <c:builtInUnit val="millions"/>
          <c:dispUnitsLbl>
            <c:layout>
              <c:manualLayout>
                <c:xMode val="edge"/>
                <c:yMode val="edge"/>
                <c:x val="1.9047619047619049E-2"/>
                <c:y val="0"/>
              </c:manualLayout>
            </c:layout>
            <c:txPr>
              <a:bodyPr rot="0" vert="horz"/>
              <a:lstStyle/>
              <a:p>
                <a:pPr>
                  <a:defRPr/>
                </a:pPr>
                <a:endParaRPr lang="en-US"/>
              </a:p>
            </c:txPr>
          </c:dispUnitsLbl>
        </c:dispUnits>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28837156225037"/>
          <c:y val="3.3385416666666667E-2"/>
          <c:w val="0.8559256723344365"/>
          <c:h val="0.77781537073490814"/>
        </c:manualLayout>
      </c:layout>
      <c:lineChart>
        <c:grouping val="standard"/>
        <c:varyColors val="0"/>
        <c:ser>
          <c:idx val="0"/>
          <c:order val="0"/>
          <c:tx>
            <c:strRef>
              <c:f>Sheet1!$B$1</c:f>
              <c:strCache>
                <c:ptCount val="1"/>
                <c:pt idx="0">
                  <c:v>Head Count</c:v>
                </c:pt>
              </c:strCache>
            </c:strRef>
          </c:tx>
          <c:cat>
            <c:numRef>
              <c:f>Sheet1!$A$2:$A$13</c:f>
              <c:numCache>
                <c:formatCode>@</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cat>
          <c:val>
            <c:numRef>
              <c:f>Sheet1!$B$2:$B$13</c:f>
              <c:numCache>
                <c:formatCode>0.0%</c:formatCode>
                <c:ptCount val="12"/>
                <c:pt idx="0">
                  <c:v>0</c:v>
                </c:pt>
                <c:pt idx="1">
                  <c:v>1.5358874254579775E-2</c:v>
                </c:pt>
                <c:pt idx="2">
                  <c:v>0.12076880175039684</c:v>
                </c:pt>
                <c:pt idx="3">
                  <c:v>0.14998498434081256</c:v>
                </c:pt>
                <c:pt idx="4">
                  <c:v>0.15847955725256338</c:v>
                </c:pt>
                <c:pt idx="5">
                  <c:v>0.20060920674417607</c:v>
                </c:pt>
                <c:pt idx="6">
                  <c:v>0.21210691149341457</c:v>
                </c:pt>
                <c:pt idx="7">
                  <c:v>0.22171693337337509</c:v>
                </c:pt>
                <c:pt idx="8">
                  <c:v>0.29563687845896436</c:v>
                </c:pt>
                <c:pt idx="9">
                  <c:v>0.34342957655841089</c:v>
                </c:pt>
                <c:pt idx="10">
                  <c:v>0.39066455017375262</c:v>
                </c:pt>
                <c:pt idx="11">
                  <c:v>0.45029816808957912</c:v>
                </c:pt>
              </c:numCache>
            </c:numRef>
          </c:val>
          <c:smooth val="0"/>
        </c:ser>
        <c:ser>
          <c:idx val="1"/>
          <c:order val="1"/>
          <c:tx>
            <c:strRef>
              <c:f>Sheet1!$C$1</c:f>
              <c:strCache>
                <c:ptCount val="1"/>
                <c:pt idx="0">
                  <c:v>State Appropriations</c:v>
                </c:pt>
              </c:strCache>
            </c:strRef>
          </c:tx>
          <c:cat>
            <c:numRef>
              <c:f>Sheet1!$A$2:$A$13</c:f>
              <c:numCache>
                <c:formatCode>@</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cat>
          <c:val>
            <c:numRef>
              <c:f>Sheet1!$C$2:$C$13</c:f>
              <c:numCache>
                <c:formatCode>0.0%</c:formatCode>
                <c:ptCount val="12"/>
                <c:pt idx="0">
                  <c:v>0</c:v>
                </c:pt>
                <c:pt idx="1">
                  <c:v>-0.12220715377077039</c:v>
                </c:pt>
                <c:pt idx="2">
                  <c:v>-9.8744229377488432E-2</c:v>
                </c:pt>
                <c:pt idx="3">
                  <c:v>-0.12782586806525448</c:v>
                </c:pt>
                <c:pt idx="4">
                  <c:v>-0.12001428626042782</c:v>
                </c:pt>
                <c:pt idx="5">
                  <c:v>-0.11094897563039534</c:v>
                </c:pt>
                <c:pt idx="6">
                  <c:v>-9.4059099830785725E-2</c:v>
                </c:pt>
                <c:pt idx="7">
                  <c:v>-5.8305451954734931E-2</c:v>
                </c:pt>
                <c:pt idx="8">
                  <c:v>-1.8691672551189364E-2</c:v>
                </c:pt>
                <c:pt idx="9">
                  <c:v>-1.8691693274836212E-2</c:v>
                </c:pt>
                <c:pt idx="10">
                  <c:v>-7.0473434458132922E-2</c:v>
                </c:pt>
                <c:pt idx="11">
                  <c:v>-0.14139281071097129</c:v>
                </c:pt>
              </c:numCache>
            </c:numRef>
          </c:val>
          <c:smooth val="0"/>
        </c:ser>
        <c:ser>
          <c:idx val="2"/>
          <c:order val="2"/>
          <c:tx>
            <c:strRef>
              <c:f>Sheet1!$D$1</c:f>
              <c:strCache>
                <c:ptCount val="1"/>
                <c:pt idx="0">
                  <c:v>FY Based CPI</c:v>
                </c:pt>
              </c:strCache>
            </c:strRef>
          </c:tx>
          <c:cat>
            <c:numRef>
              <c:f>Sheet1!$A$2:$A$13</c:f>
              <c:numCache>
                <c:formatCode>@</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cat>
          <c:val>
            <c:numRef>
              <c:f>Sheet1!$D$2:$D$13</c:f>
              <c:numCache>
                <c:formatCode>0.0%</c:formatCode>
                <c:ptCount val="12"/>
                <c:pt idx="0">
                  <c:v>0</c:v>
                </c:pt>
                <c:pt idx="1">
                  <c:v>1.0674157303370818E-2</c:v>
                </c:pt>
                <c:pt idx="2">
                  <c:v>3.2022471910112295E-2</c:v>
                </c:pt>
                <c:pt idx="3">
                  <c:v>6.5730337078651627E-2</c:v>
                </c:pt>
                <c:pt idx="4">
                  <c:v>9.269662921348315E-2</c:v>
                </c:pt>
                <c:pt idx="5">
                  <c:v>0.13988764044943824</c:v>
                </c:pt>
                <c:pt idx="6">
                  <c:v>0.17051685393258428</c:v>
                </c:pt>
                <c:pt idx="7">
                  <c:v>0.22929775280898876</c:v>
                </c:pt>
                <c:pt idx="8">
                  <c:v>0.21175842696629221</c:v>
                </c:pt>
                <c:pt idx="9">
                  <c:v>0.22452247191011238</c:v>
                </c:pt>
                <c:pt idx="10">
                  <c:v>0.26810112359550564</c:v>
                </c:pt>
                <c:pt idx="11">
                  <c:v>0.3061441573033708</c:v>
                </c:pt>
              </c:numCache>
            </c:numRef>
          </c:val>
          <c:smooth val="0"/>
        </c:ser>
        <c:dLbls>
          <c:showLegendKey val="0"/>
          <c:showVal val="0"/>
          <c:showCatName val="0"/>
          <c:showSerName val="0"/>
          <c:showPercent val="0"/>
          <c:showBubbleSize val="0"/>
        </c:dLbls>
        <c:marker val="1"/>
        <c:smooth val="0"/>
        <c:axId val="23984384"/>
        <c:axId val="24133632"/>
      </c:lineChart>
      <c:catAx>
        <c:axId val="23984384"/>
        <c:scaling>
          <c:orientation val="minMax"/>
        </c:scaling>
        <c:delete val="0"/>
        <c:axPos val="b"/>
        <c:numFmt formatCode="@" sourceLinked="1"/>
        <c:majorTickMark val="none"/>
        <c:minorTickMark val="none"/>
        <c:tickLblPos val="low"/>
        <c:txPr>
          <a:bodyPr rot="0" vert="horz"/>
          <a:lstStyle/>
          <a:p>
            <a:pPr>
              <a:defRPr sz="1400"/>
            </a:pPr>
            <a:endParaRPr lang="en-US"/>
          </a:p>
        </c:txPr>
        <c:crossAx val="24133632"/>
        <c:crosses val="autoZero"/>
        <c:auto val="1"/>
        <c:lblAlgn val="ctr"/>
        <c:lblOffset val="100"/>
        <c:noMultiLvlLbl val="0"/>
      </c:catAx>
      <c:valAx>
        <c:axId val="24133632"/>
        <c:scaling>
          <c:orientation val="minMax"/>
        </c:scaling>
        <c:delete val="0"/>
        <c:axPos val="l"/>
        <c:majorGridlines/>
        <c:numFmt formatCode="0.0%" sourceLinked="1"/>
        <c:majorTickMark val="none"/>
        <c:minorTickMark val="none"/>
        <c:tickLblPos val="nextTo"/>
        <c:spPr>
          <a:ln w="9525">
            <a:noFill/>
          </a:ln>
        </c:spPr>
        <c:txPr>
          <a:bodyPr/>
          <a:lstStyle/>
          <a:p>
            <a:pPr>
              <a:defRPr sz="1400"/>
            </a:pPr>
            <a:endParaRPr lang="en-US"/>
          </a:p>
        </c:txPr>
        <c:crossAx val="23984384"/>
        <c:crosses val="autoZero"/>
        <c:crossBetween val="midCat"/>
      </c:valAx>
    </c:plotArea>
    <c:legend>
      <c:legendPos val="b"/>
      <c:layout>
        <c:manualLayout>
          <c:xMode val="edge"/>
          <c:yMode val="edge"/>
          <c:x val="0.16887329301228651"/>
          <c:y val="0.9524064960629921"/>
          <c:w val="0.69929045101246401"/>
          <c:h val="4.7593503937007869E-2"/>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Bordering </a:t>
            </a:r>
            <a:r>
              <a:rPr lang="en-US" dirty="0"/>
              <a:t>States</a:t>
            </a:r>
          </a:p>
        </c:rich>
      </c:tx>
      <c:layout>
        <c:manualLayout>
          <c:xMode val="edge"/>
          <c:yMode val="edge"/>
          <c:x val="0.34629184160329107"/>
          <c:y val="0"/>
        </c:manualLayout>
      </c:layout>
      <c:overlay val="0"/>
    </c:title>
    <c:autoTitleDeleted val="0"/>
    <c:plotArea>
      <c:layout>
        <c:manualLayout>
          <c:layoutTarget val="inner"/>
          <c:xMode val="edge"/>
          <c:yMode val="edge"/>
          <c:x val="7.039051333004627E-2"/>
          <c:y val="0.15869253238506478"/>
          <c:w val="0.9008739360615976"/>
          <c:h val="0.7542547298773763"/>
        </c:manualLayout>
      </c:layout>
      <c:barChart>
        <c:barDir val="col"/>
        <c:grouping val="clustered"/>
        <c:varyColors val="0"/>
        <c:ser>
          <c:idx val="0"/>
          <c:order val="0"/>
          <c:tx>
            <c:strRef>
              <c:f>Sheet1!$B$1</c:f>
              <c:strCache>
                <c:ptCount val="1"/>
                <c:pt idx="0">
                  <c:v>Boardering States</c:v>
                </c:pt>
              </c:strCache>
            </c:strRef>
          </c:tx>
          <c:invertIfNegative val="0"/>
          <c:dPt>
            <c:idx val="5"/>
            <c:invertIfNegative val="0"/>
            <c:bubble3D val="0"/>
            <c:spPr>
              <a:solidFill>
                <a:srgbClr val="C00000"/>
              </a:solidFill>
            </c:spPr>
          </c:dPt>
          <c:dPt>
            <c:idx val="7"/>
            <c:invertIfNegative val="0"/>
            <c:bubble3D val="0"/>
            <c:spPr>
              <a:solidFill>
                <a:schemeClr val="accent1"/>
              </a:solidFill>
            </c:spPr>
          </c:dPt>
          <c:dPt>
            <c:idx val="9"/>
            <c:invertIfNegative val="0"/>
            <c:bubble3D val="0"/>
            <c:spPr>
              <a:solidFill>
                <a:srgbClr val="92D050"/>
              </a:solidFill>
            </c:spPr>
          </c:dPt>
          <c:dPt>
            <c:idx val="11"/>
            <c:invertIfNegative val="0"/>
            <c:bubble3D val="0"/>
            <c:spPr>
              <a:solidFill>
                <a:srgbClr val="92D050"/>
              </a:solidFill>
            </c:spPr>
          </c:dPt>
          <c:dLbls>
            <c:numFmt formatCode="&quot;$&quot;#,##0.00" sourceLinked="0"/>
            <c:txPr>
              <a:bodyPr/>
              <a:lstStyle/>
              <a:p>
                <a:pPr>
                  <a:defRPr sz="800"/>
                </a:pPr>
                <a:endParaRPr lang="en-US"/>
              </a:p>
            </c:txPr>
            <c:showLegendKey val="0"/>
            <c:showVal val="1"/>
            <c:showCatName val="0"/>
            <c:showSerName val="0"/>
            <c:showPercent val="0"/>
            <c:showBubbleSize val="0"/>
            <c:showLeaderLines val="0"/>
          </c:dLbls>
          <c:cat>
            <c:strRef>
              <c:f>Sheet1!$A$2:$A$11</c:f>
              <c:strCache>
                <c:ptCount val="10"/>
                <c:pt idx="0">
                  <c:v>Arkansas</c:v>
                </c:pt>
                <c:pt idx="1">
                  <c:v>Illinois</c:v>
                </c:pt>
                <c:pt idx="2">
                  <c:v>Iowa</c:v>
                </c:pt>
                <c:pt idx="3">
                  <c:v>Kansas</c:v>
                </c:pt>
                <c:pt idx="4">
                  <c:v>Kentucky</c:v>
                </c:pt>
                <c:pt idx="5">
                  <c:v>Missouri</c:v>
                </c:pt>
                <c:pt idx="6">
                  <c:v>Nebraska</c:v>
                </c:pt>
                <c:pt idx="7">
                  <c:v>Oklahoma</c:v>
                </c:pt>
                <c:pt idx="8">
                  <c:v>Tennessee</c:v>
                </c:pt>
                <c:pt idx="9">
                  <c:v>US Average</c:v>
                </c:pt>
              </c:strCache>
            </c:strRef>
          </c:cat>
          <c:val>
            <c:numRef>
              <c:f>Sheet1!$B$2:$B$11</c:f>
              <c:numCache>
                <c:formatCode>"$"#,##0.00</c:formatCode>
                <c:ptCount val="10"/>
                <c:pt idx="0">
                  <c:v>316.82174046963956</c:v>
                </c:pt>
                <c:pt idx="1">
                  <c:v>246.71381053845778</c:v>
                </c:pt>
                <c:pt idx="2">
                  <c:v>252.26369713177758</c:v>
                </c:pt>
                <c:pt idx="3">
                  <c:v>282.10489909168859</c:v>
                </c:pt>
                <c:pt idx="4">
                  <c:v>295.04482149633077</c:v>
                </c:pt>
                <c:pt idx="5">
                  <c:v>161.82416368549565</c:v>
                </c:pt>
                <c:pt idx="6">
                  <c:v>363.98110116836125</c:v>
                </c:pt>
                <c:pt idx="7">
                  <c:v>291.51021331416717</c:v>
                </c:pt>
                <c:pt idx="8">
                  <c:v>263.58313705260304</c:v>
                </c:pt>
                <c:pt idx="9">
                  <c:v>257.56097391059672</c:v>
                </c:pt>
              </c:numCache>
            </c:numRef>
          </c:val>
        </c:ser>
        <c:dLbls>
          <c:showLegendKey val="0"/>
          <c:showVal val="0"/>
          <c:showCatName val="0"/>
          <c:showSerName val="0"/>
          <c:showPercent val="0"/>
          <c:showBubbleSize val="0"/>
        </c:dLbls>
        <c:gapWidth val="180"/>
        <c:overlap val="75"/>
        <c:axId val="20952576"/>
        <c:axId val="24143744"/>
      </c:barChart>
      <c:catAx>
        <c:axId val="20952576"/>
        <c:scaling>
          <c:orientation val="minMax"/>
        </c:scaling>
        <c:delete val="0"/>
        <c:axPos val="b"/>
        <c:majorTickMark val="none"/>
        <c:minorTickMark val="none"/>
        <c:tickLblPos val="nextTo"/>
        <c:txPr>
          <a:bodyPr rot="0" vert="horz"/>
          <a:lstStyle/>
          <a:p>
            <a:pPr>
              <a:defRPr sz="800"/>
            </a:pPr>
            <a:endParaRPr lang="en-US"/>
          </a:p>
        </c:txPr>
        <c:crossAx val="24143744"/>
        <c:crosses val="autoZero"/>
        <c:auto val="1"/>
        <c:lblAlgn val="ctr"/>
        <c:lblOffset val="100"/>
        <c:noMultiLvlLbl val="0"/>
      </c:catAx>
      <c:valAx>
        <c:axId val="24143744"/>
        <c:scaling>
          <c:orientation val="minMax"/>
        </c:scaling>
        <c:delete val="0"/>
        <c:axPos val="l"/>
        <c:majorGridlines/>
        <c:numFmt formatCode="&quot;$&quot;#,##0" sourceLinked="0"/>
        <c:majorTickMark val="none"/>
        <c:minorTickMark val="none"/>
        <c:tickLblPos val="nextTo"/>
        <c:spPr>
          <a:ln w="9525">
            <a:noFill/>
          </a:ln>
        </c:spPr>
        <c:txPr>
          <a:bodyPr/>
          <a:lstStyle/>
          <a:p>
            <a:pPr>
              <a:defRPr sz="1000"/>
            </a:pPr>
            <a:endParaRPr lang="en-US"/>
          </a:p>
        </c:txPr>
        <c:crossAx val="209525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6014383401315823"/>
          <c:y val="0"/>
        </c:manualLayout>
      </c:layout>
      <c:overlay val="0"/>
    </c:title>
    <c:autoTitleDeleted val="0"/>
    <c:plotArea>
      <c:layout>
        <c:manualLayout>
          <c:layoutTarget val="inner"/>
          <c:xMode val="edge"/>
          <c:yMode val="edge"/>
          <c:x val="7.039051333004627E-2"/>
          <c:y val="0.15869253238506478"/>
          <c:w val="0.9008739360615976"/>
          <c:h val="0.7542547298773763"/>
        </c:manualLayout>
      </c:layout>
      <c:barChart>
        <c:barDir val="col"/>
        <c:grouping val="clustered"/>
        <c:varyColors val="0"/>
        <c:ser>
          <c:idx val="0"/>
          <c:order val="0"/>
          <c:tx>
            <c:strRef>
              <c:f>Sheet1!$B$1</c:f>
              <c:strCache>
                <c:ptCount val="1"/>
                <c:pt idx="0">
                  <c:v>SEC</c:v>
                </c:pt>
              </c:strCache>
            </c:strRef>
          </c:tx>
          <c:invertIfNegative val="0"/>
          <c:dPt>
            <c:idx val="7"/>
            <c:invertIfNegative val="0"/>
            <c:bubble3D val="0"/>
            <c:spPr>
              <a:solidFill>
                <a:srgbClr val="C00000"/>
              </a:solidFill>
            </c:spPr>
          </c:dPt>
          <c:dPt>
            <c:idx val="11"/>
            <c:invertIfNegative val="0"/>
            <c:bubble3D val="0"/>
            <c:spPr>
              <a:solidFill>
                <a:srgbClr val="92D050"/>
              </a:solidFill>
            </c:spPr>
          </c:dPt>
          <c:dLbls>
            <c:numFmt formatCode="&quot;$&quot;#,##0.00" sourceLinked="0"/>
            <c:txPr>
              <a:bodyPr/>
              <a:lstStyle/>
              <a:p>
                <a:pPr>
                  <a:defRPr sz="900"/>
                </a:pPr>
                <a:endParaRPr lang="en-US"/>
              </a:p>
            </c:txPr>
            <c:showLegendKey val="0"/>
            <c:showVal val="1"/>
            <c:showCatName val="0"/>
            <c:showSerName val="0"/>
            <c:showPercent val="0"/>
            <c:showBubbleSize val="0"/>
            <c:showLeaderLines val="0"/>
          </c:dLbls>
          <c:cat>
            <c:strRef>
              <c:f>Sheet1!$A$2:$A$13</c:f>
              <c:strCache>
                <c:ptCount val="12"/>
                <c:pt idx="0">
                  <c:v>Alabama</c:v>
                </c:pt>
                <c:pt idx="1">
                  <c:v>Arkansas</c:v>
                </c:pt>
                <c:pt idx="2">
                  <c:v>Florida</c:v>
                </c:pt>
                <c:pt idx="3">
                  <c:v>Georgia</c:v>
                </c:pt>
                <c:pt idx="4">
                  <c:v>Kentucky</c:v>
                </c:pt>
                <c:pt idx="5">
                  <c:v>Louisiana</c:v>
                </c:pt>
                <c:pt idx="6">
                  <c:v>Mississippi</c:v>
                </c:pt>
                <c:pt idx="7">
                  <c:v>Missouri</c:v>
                </c:pt>
                <c:pt idx="8">
                  <c:v>South
Carolina</c:v>
                </c:pt>
                <c:pt idx="9">
                  <c:v>Tennessee</c:v>
                </c:pt>
                <c:pt idx="10">
                  <c:v>Texas</c:v>
                </c:pt>
                <c:pt idx="11">
                  <c:v>US Average</c:v>
                </c:pt>
              </c:strCache>
            </c:strRef>
          </c:cat>
          <c:val>
            <c:numRef>
              <c:f>Sheet1!$B$2:$B$13</c:f>
              <c:numCache>
                <c:formatCode>General</c:formatCode>
                <c:ptCount val="12"/>
                <c:pt idx="0">
                  <c:v>334.27788726759019</c:v>
                </c:pt>
                <c:pt idx="1">
                  <c:v>316.82174046963956</c:v>
                </c:pt>
                <c:pt idx="2">
                  <c:v>220.88655558761587</c:v>
                </c:pt>
                <c:pt idx="3">
                  <c:v>303.6040388185786</c:v>
                </c:pt>
                <c:pt idx="4">
                  <c:v>295.04482149633077</c:v>
                </c:pt>
                <c:pt idx="5">
                  <c:v>334.55363244076904</c:v>
                </c:pt>
                <c:pt idx="6">
                  <c:v>345.08644151279339</c:v>
                </c:pt>
                <c:pt idx="7">
                  <c:v>161.82416368549565</c:v>
                </c:pt>
                <c:pt idx="8">
                  <c:v>204.19695753919657</c:v>
                </c:pt>
                <c:pt idx="9">
                  <c:v>263.58313705260304</c:v>
                </c:pt>
                <c:pt idx="10">
                  <c:v>261.33086647882834</c:v>
                </c:pt>
                <c:pt idx="11">
                  <c:v>257.56097391059672</c:v>
                </c:pt>
              </c:numCache>
            </c:numRef>
          </c:val>
        </c:ser>
        <c:dLbls>
          <c:showLegendKey val="0"/>
          <c:showVal val="0"/>
          <c:showCatName val="0"/>
          <c:showSerName val="0"/>
          <c:showPercent val="0"/>
          <c:showBubbleSize val="0"/>
        </c:dLbls>
        <c:gapWidth val="180"/>
        <c:overlap val="75"/>
        <c:axId val="29094272"/>
        <c:axId val="29096192"/>
      </c:barChart>
      <c:catAx>
        <c:axId val="29094272"/>
        <c:scaling>
          <c:orientation val="minMax"/>
        </c:scaling>
        <c:delete val="0"/>
        <c:axPos val="b"/>
        <c:majorTickMark val="none"/>
        <c:minorTickMark val="none"/>
        <c:tickLblPos val="nextTo"/>
        <c:txPr>
          <a:bodyPr rot="0" vert="horz"/>
          <a:lstStyle/>
          <a:p>
            <a:pPr>
              <a:defRPr sz="900"/>
            </a:pPr>
            <a:endParaRPr lang="en-US"/>
          </a:p>
        </c:txPr>
        <c:crossAx val="29096192"/>
        <c:crosses val="autoZero"/>
        <c:auto val="1"/>
        <c:lblAlgn val="ctr"/>
        <c:lblOffset val="100"/>
        <c:noMultiLvlLbl val="0"/>
      </c:catAx>
      <c:valAx>
        <c:axId val="29096192"/>
        <c:scaling>
          <c:orientation val="minMax"/>
        </c:scaling>
        <c:delete val="0"/>
        <c:axPos val="l"/>
        <c:majorGridlines/>
        <c:numFmt formatCode="&quot;$&quot;#,##0" sourceLinked="0"/>
        <c:majorTickMark val="none"/>
        <c:minorTickMark val="none"/>
        <c:tickLblPos val="nextTo"/>
        <c:spPr>
          <a:ln w="9525">
            <a:noFill/>
          </a:ln>
        </c:spPr>
        <c:txPr>
          <a:bodyPr/>
          <a:lstStyle/>
          <a:p>
            <a:pPr>
              <a:defRPr sz="1000"/>
            </a:pPr>
            <a:endParaRPr lang="en-US"/>
          </a:p>
        </c:txPr>
        <c:crossAx val="2909427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0.86916</cdr:x>
      <cdr:y>0.11765</cdr:y>
    </cdr:from>
    <cdr:to>
      <cdr:x>0.93779</cdr:x>
      <cdr:y>0.82276</cdr:y>
    </cdr:to>
    <cdr:sp macro="" textlink="">
      <cdr:nvSpPr>
        <cdr:cNvPr id="21" name="TextBox 20"/>
        <cdr:cNvSpPr txBox="1"/>
      </cdr:nvSpPr>
      <cdr:spPr>
        <a:xfrm xmlns:a="http://schemas.openxmlformats.org/drawingml/2006/main">
          <a:off x="7086600" y="609600"/>
          <a:ext cx="559568" cy="365359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r"/>
          <a:endParaRPr lang="en-US" sz="1100" b="1" dirty="0" smtClean="0">
            <a:solidFill>
              <a:schemeClr val="tx1"/>
            </a:solidFill>
          </a:endParaRPr>
        </a:p>
        <a:p xmlns:a="http://schemas.openxmlformats.org/drawingml/2006/main">
          <a:pPr algn="r"/>
          <a:endParaRPr lang="en-US" b="1" dirty="0">
            <a:solidFill>
              <a:schemeClr val="tx1"/>
            </a:solidFill>
          </a:endParaRPr>
        </a:p>
        <a:p xmlns:a="http://schemas.openxmlformats.org/drawingml/2006/main">
          <a:pPr algn="r"/>
          <a:endParaRPr lang="en-US" sz="1100" b="1" dirty="0" smtClean="0">
            <a:solidFill>
              <a:schemeClr val="tx1"/>
            </a:solidFill>
          </a:endParaRPr>
        </a:p>
        <a:p xmlns:a="http://schemas.openxmlformats.org/drawingml/2006/main">
          <a:pPr algn="r"/>
          <a:endParaRPr lang="en-US" b="1" dirty="0">
            <a:solidFill>
              <a:schemeClr val="tx1"/>
            </a:solidFill>
          </a:endParaRPr>
        </a:p>
        <a:p xmlns:a="http://schemas.openxmlformats.org/drawingml/2006/main">
          <a:pPr algn="r"/>
          <a:endParaRPr lang="en-US" sz="1100" b="1" dirty="0" smtClean="0">
            <a:solidFill>
              <a:schemeClr val="tx1"/>
            </a:solidFill>
          </a:endParaRPr>
        </a:p>
        <a:p xmlns:a="http://schemas.openxmlformats.org/drawingml/2006/main">
          <a:pPr algn="r"/>
          <a:endParaRPr lang="en-US" b="1" dirty="0">
            <a:solidFill>
              <a:schemeClr val="tx1"/>
            </a:solidFill>
          </a:endParaRPr>
        </a:p>
        <a:p xmlns:a="http://schemas.openxmlformats.org/drawingml/2006/main">
          <a:pPr algn="r"/>
          <a:endParaRPr lang="en-US" sz="800" b="1" dirty="0" smtClean="0">
            <a:solidFill>
              <a:schemeClr val="tx1"/>
            </a:solidFill>
          </a:endParaRPr>
        </a:p>
        <a:p xmlns:a="http://schemas.openxmlformats.org/drawingml/2006/main">
          <a:pPr algn="r"/>
          <a:r>
            <a:rPr lang="en-US" sz="1100" b="1" dirty="0" smtClean="0">
              <a:solidFill>
                <a:schemeClr val="tx1"/>
              </a:solidFill>
            </a:rPr>
            <a:t>60%</a:t>
          </a:r>
        </a:p>
        <a:p xmlns:a="http://schemas.openxmlformats.org/drawingml/2006/main">
          <a:pPr algn="r"/>
          <a:endParaRPr lang="en-US" b="1" dirty="0" smtClean="0">
            <a:solidFill>
              <a:schemeClr val="tx1"/>
            </a:solidFill>
          </a:endParaRPr>
        </a:p>
        <a:p xmlns:a="http://schemas.openxmlformats.org/drawingml/2006/main">
          <a:pPr algn="r"/>
          <a:endParaRPr lang="en-US" b="1" dirty="0">
            <a:solidFill>
              <a:schemeClr val="tx1"/>
            </a:solidFill>
          </a:endParaRPr>
        </a:p>
        <a:p xmlns:a="http://schemas.openxmlformats.org/drawingml/2006/main">
          <a:pPr algn="r"/>
          <a:endParaRPr lang="en-US" sz="1100" b="1" dirty="0" smtClean="0">
            <a:solidFill>
              <a:schemeClr val="tx1"/>
            </a:solidFill>
          </a:endParaRPr>
        </a:p>
        <a:p xmlns:a="http://schemas.openxmlformats.org/drawingml/2006/main">
          <a:pPr algn="r"/>
          <a:endParaRPr lang="en-US" b="1" dirty="0">
            <a:solidFill>
              <a:schemeClr val="tx1"/>
            </a:solidFill>
          </a:endParaRPr>
        </a:p>
        <a:p xmlns:a="http://schemas.openxmlformats.org/drawingml/2006/main">
          <a:pPr algn="r"/>
          <a:endParaRPr lang="en-US" sz="1100" b="1" dirty="0" smtClean="0">
            <a:solidFill>
              <a:schemeClr val="tx1"/>
            </a:solidFill>
          </a:endParaRPr>
        </a:p>
        <a:p xmlns:a="http://schemas.openxmlformats.org/drawingml/2006/main">
          <a:pPr algn="r"/>
          <a:endParaRPr lang="en-US" sz="1100" b="1" dirty="0" smtClean="0">
            <a:solidFill>
              <a:schemeClr val="tx1"/>
            </a:solidFill>
          </a:endParaRPr>
        </a:p>
        <a:p xmlns:a="http://schemas.openxmlformats.org/drawingml/2006/main">
          <a:pPr algn="r"/>
          <a:endParaRPr lang="en-US" sz="1100" b="1" dirty="0" smtClean="0">
            <a:solidFill>
              <a:schemeClr val="tx1"/>
            </a:solidFill>
          </a:endParaRPr>
        </a:p>
        <a:p xmlns:a="http://schemas.openxmlformats.org/drawingml/2006/main">
          <a:pPr algn="r"/>
          <a:endParaRPr lang="en-US" sz="1100" b="1" dirty="0" smtClean="0">
            <a:solidFill>
              <a:schemeClr val="tx1"/>
            </a:solidFill>
          </a:endParaRPr>
        </a:p>
        <a:p xmlns:a="http://schemas.openxmlformats.org/drawingml/2006/main">
          <a:pPr algn="r"/>
          <a:r>
            <a:rPr lang="en-US" sz="1100" b="1" dirty="0" smtClean="0">
              <a:solidFill>
                <a:schemeClr val="tx1"/>
              </a:solidFill>
            </a:rPr>
            <a:t>33%</a:t>
          </a:r>
        </a:p>
        <a:p xmlns:a="http://schemas.openxmlformats.org/drawingml/2006/main">
          <a:pPr algn="r"/>
          <a:endParaRPr lang="en-US" sz="800" b="1" dirty="0">
            <a:solidFill>
              <a:schemeClr val="tx1"/>
            </a:solidFill>
          </a:endParaRPr>
        </a:p>
        <a:p xmlns:a="http://schemas.openxmlformats.org/drawingml/2006/main">
          <a:pPr algn="r"/>
          <a:endParaRPr lang="en-US" sz="800" b="1" dirty="0" smtClean="0">
            <a:solidFill>
              <a:schemeClr val="tx1"/>
            </a:solidFill>
          </a:endParaRPr>
        </a:p>
        <a:p xmlns:a="http://schemas.openxmlformats.org/drawingml/2006/main">
          <a:pPr algn="r"/>
          <a:endParaRPr lang="en-US" sz="800" b="1" dirty="0">
            <a:solidFill>
              <a:schemeClr val="tx1"/>
            </a:solidFill>
          </a:endParaRPr>
        </a:p>
        <a:p xmlns:a="http://schemas.openxmlformats.org/drawingml/2006/main">
          <a:pPr algn="r"/>
          <a:endParaRPr lang="en-US" sz="800" b="1" dirty="0" smtClean="0">
            <a:solidFill>
              <a:schemeClr val="tx1"/>
            </a:solidFill>
          </a:endParaRPr>
        </a:p>
        <a:p xmlns:a="http://schemas.openxmlformats.org/drawingml/2006/main">
          <a:pPr algn="r"/>
          <a:r>
            <a:rPr lang="en-US" b="1" dirty="0" smtClean="0">
              <a:solidFill>
                <a:schemeClr val="tx1"/>
              </a:solidFill>
            </a:rPr>
            <a:t>7%</a:t>
          </a:r>
          <a:endParaRPr lang="en-US" sz="1100" b="1" dirty="0">
            <a:solidFill>
              <a:schemeClr val="tx1"/>
            </a:solidFill>
          </a:endParaRPr>
        </a:p>
      </cdr:txBody>
    </cdr:sp>
  </cdr:relSizeAnchor>
  <cdr:relSizeAnchor xmlns:cdr="http://schemas.openxmlformats.org/drawingml/2006/chartDrawing">
    <cdr:from>
      <cdr:x>0.64486</cdr:x>
      <cdr:y>0.75</cdr:y>
    </cdr:from>
    <cdr:to>
      <cdr:x>0.84856</cdr:x>
      <cdr:y>0.80882</cdr:y>
    </cdr:to>
    <cdr:sp macro="" textlink="">
      <cdr:nvSpPr>
        <cdr:cNvPr id="22" name="TextBox 21"/>
        <cdr:cNvSpPr txBox="1"/>
      </cdr:nvSpPr>
      <cdr:spPr>
        <a:xfrm xmlns:a="http://schemas.openxmlformats.org/drawingml/2006/main">
          <a:off x="5257800" y="3886201"/>
          <a:ext cx="1660847" cy="304799"/>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pPr algn="ctr"/>
          <a:r>
            <a:rPr lang="en-US" sz="1000" b="1" dirty="0" smtClean="0">
              <a:solidFill>
                <a:schemeClr val="tx1">
                  <a:lumMod val="85000"/>
                  <a:lumOff val="15000"/>
                </a:schemeClr>
              </a:solidFill>
              <a:effectLst>
                <a:outerShdw blurRad="38100" dist="38100" dir="2700000" algn="tl">
                  <a:srgbClr val="000000">
                    <a:alpha val="43137"/>
                  </a:srgbClr>
                </a:outerShdw>
              </a:effectLst>
            </a:rPr>
            <a:t>INDIRECT COST</a:t>
          </a:r>
          <a:endParaRPr lang="en-US" sz="1000" b="1" dirty="0">
            <a:solidFill>
              <a:schemeClr val="tx1">
                <a:lumMod val="85000"/>
                <a:lumOff val="15000"/>
              </a:schemeClr>
            </a:solidFill>
            <a:effectLst>
              <a:outerShdw blurRad="38100" dist="38100" dir="2700000" algn="tl">
                <a:srgbClr val="000000">
                  <a:alpha val="43137"/>
                </a:srgbClr>
              </a:outerShdw>
            </a:effectLs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66C9C43-3F3B-45F6-AC79-6C984920CF65}" type="datetimeFigureOut">
              <a:rPr lang="en-US" smtClean="0"/>
              <a:pPr/>
              <a:t>1/31/2012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96EB14A-9260-4152-B614-7C8315D34CF6}" type="slidenum">
              <a:rPr lang="en-US" smtClean="0"/>
              <a:pPr/>
              <a:t>‹#›</a:t>
            </a:fld>
            <a:endParaRPr lang="en-US"/>
          </a:p>
        </p:txBody>
      </p:sp>
    </p:spTree>
    <p:extLst>
      <p:ext uri="{BB962C8B-B14F-4D97-AF65-F5344CB8AC3E}">
        <p14:creationId xmlns:p14="http://schemas.microsoft.com/office/powerpoint/2010/main" val="2174594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96EB14A-9260-4152-B614-7C8315D34CF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the dollars to match the standings.</a:t>
            </a:r>
            <a:r>
              <a:rPr lang="en-US" baseline="0" dirty="0" smtClean="0"/>
              <a:t> </a:t>
            </a:r>
            <a:r>
              <a:rPr lang="en-US" baseline="0" dirty="0" smtClean="0"/>
              <a:t>As you can see, Missouri is likewise </a:t>
            </a:r>
            <a:r>
              <a:rPr lang="en-US" baseline="0" dirty="0" smtClean="0"/>
              <a:t>far below the </a:t>
            </a:r>
            <a:r>
              <a:rPr lang="en-US" u="sng" baseline="0" dirty="0" smtClean="0"/>
              <a:t>national</a:t>
            </a:r>
            <a:r>
              <a:rPr lang="en-US" baseline="0" dirty="0" smtClean="0"/>
              <a:t> average (in green). </a:t>
            </a:r>
            <a:r>
              <a:rPr lang="en-US" baseline="0" dirty="0" smtClean="0"/>
              <a:t>And even farther below the neighboring states in dollars appropriated per citizen. </a:t>
            </a:r>
            <a:endParaRPr lang="en-US" dirty="0"/>
          </a:p>
        </p:txBody>
      </p:sp>
      <p:sp>
        <p:nvSpPr>
          <p:cNvPr id="4" name="Slide Number Placeholder 3"/>
          <p:cNvSpPr>
            <a:spLocks noGrp="1"/>
          </p:cNvSpPr>
          <p:nvPr>
            <p:ph type="sldNum" sz="quarter" idx="10"/>
          </p:nvPr>
        </p:nvSpPr>
        <p:spPr/>
        <p:txBody>
          <a:bodyPr/>
          <a:lstStyle/>
          <a:p>
            <a:fld id="{D96EB14A-9260-4152-B614-7C8315D34CF6}" type="slidenum">
              <a:rPr lang="en-US" smtClean="0"/>
              <a:pPr/>
              <a:t>10</a:t>
            </a:fld>
            <a:endParaRPr lang="en-US"/>
          </a:p>
        </p:txBody>
      </p:sp>
    </p:spTree>
    <p:extLst>
      <p:ext uri="{BB962C8B-B14F-4D97-AF65-F5344CB8AC3E}">
        <p14:creationId xmlns:p14="http://schemas.microsoft.com/office/powerpoint/2010/main" val="1379116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you may have heard that Mizzou</a:t>
            </a:r>
            <a:r>
              <a:rPr lang="en-US" baseline="0" dirty="0" smtClean="0"/>
              <a:t> is moving to the SEC athletic conference. </a:t>
            </a:r>
            <a:r>
              <a:rPr lang="en-US" dirty="0" smtClean="0"/>
              <a:t>Here’s how Missouri</a:t>
            </a:r>
            <a:r>
              <a:rPr lang="en-US" baseline="0" dirty="0" smtClean="0"/>
              <a:t> compares with </a:t>
            </a:r>
            <a:r>
              <a:rPr lang="en-US" dirty="0" smtClean="0"/>
              <a:t>the</a:t>
            </a:r>
            <a:r>
              <a:rPr lang="en-US" baseline="0" dirty="0" smtClean="0"/>
              <a:t> </a:t>
            </a:r>
            <a:r>
              <a:rPr lang="en-US" baseline="0" dirty="0" smtClean="0"/>
              <a:t>states that make up the SEC athletic </a:t>
            </a:r>
            <a:r>
              <a:rPr lang="en-US" baseline="0" dirty="0" smtClean="0"/>
              <a:t>conference. </a:t>
            </a:r>
            <a:r>
              <a:rPr lang="en-US" baseline="0" dirty="0" smtClean="0"/>
              <a:t>We are at the bottom once again. </a:t>
            </a:r>
            <a:endParaRPr lang="en-US" dirty="0"/>
          </a:p>
        </p:txBody>
      </p:sp>
      <p:sp>
        <p:nvSpPr>
          <p:cNvPr id="4" name="Slide Number Placeholder 3"/>
          <p:cNvSpPr>
            <a:spLocks noGrp="1"/>
          </p:cNvSpPr>
          <p:nvPr>
            <p:ph type="sldNum" sz="quarter" idx="10"/>
          </p:nvPr>
        </p:nvSpPr>
        <p:spPr/>
        <p:txBody>
          <a:bodyPr/>
          <a:lstStyle/>
          <a:p>
            <a:fld id="{D96EB14A-9260-4152-B614-7C8315D34CF6}" type="slidenum">
              <a:rPr lang="en-US" smtClean="0"/>
              <a:pPr/>
              <a:t>11</a:t>
            </a:fld>
            <a:endParaRPr lang="en-US"/>
          </a:p>
        </p:txBody>
      </p:sp>
    </p:spTree>
    <p:extLst>
      <p:ext uri="{BB962C8B-B14F-4D97-AF65-F5344CB8AC3E}">
        <p14:creationId xmlns:p14="http://schemas.microsoft.com/office/powerpoint/2010/main" val="17130086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was a time when Mississippi was at the bottom of</a:t>
            </a:r>
            <a:r>
              <a:rPr lang="en-US" baseline="0" dirty="0" smtClean="0"/>
              <a:t> all </a:t>
            </a:r>
            <a:r>
              <a:rPr lang="en-US" baseline="0" dirty="0" smtClean="0"/>
              <a:t>state rankings </a:t>
            </a:r>
            <a:r>
              <a:rPr lang="en-US" baseline="0" dirty="0" smtClean="0"/>
              <a:t>for support of </a:t>
            </a:r>
            <a:r>
              <a:rPr lang="en-US" baseline="0" dirty="0" smtClean="0"/>
              <a:t>education. </a:t>
            </a:r>
            <a:r>
              <a:rPr lang="en-US" baseline="0" dirty="0" smtClean="0"/>
              <a:t>Not anymore. </a:t>
            </a:r>
            <a:r>
              <a:rPr lang="en-US" baseline="0" dirty="0" smtClean="0"/>
              <a:t>Notice that three </a:t>
            </a:r>
            <a:r>
              <a:rPr lang="en-US" baseline="0" dirty="0" smtClean="0"/>
              <a:t>of the SEC states are in the Top Ten of all states in support of higher education. </a:t>
            </a:r>
            <a:endParaRPr lang="en-US" dirty="0"/>
          </a:p>
        </p:txBody>
      </p:sp>
      <p:sp>
        <p:nvSpPr>
          <p:cNvPr id="4" name="Slide Number Placeholder 3"/>
          <p:cNvSpPr>
            <a:spLocks noGrp="1"/>
          </p:cNvSpPr>
          <p:nvPr>
            <p:ph type="sldNum" sz="quarter" idx="10"/>
          </p:nvPr>
        </p:nvSpPr>
        <p:spPr/>
        <p:txBody>
          <a:bodyPr/>
          <a:lstStyle/>
          <a:p>
            <a:fld id="{D96EB14A-9260-4152-B614-7C8315D34CF6}" type="slidenum">
              <a:rPr lang="en-US" smtClean="0">
                <a:solidFill>
                  <a:prstClr val="black"/>
                </a:solidFill>
              </a:rPr>
              <a:pPr/>
              <a:t>12</a:t>
            </a:fld>
            <a:endParaRPr 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Finally, </a:t>
            </a:r>
            <a:r>
              <a:rPr lang="en-US" dirty="0" smtClean="0"/>
              <a:t>if you are a parent,</a:t>
            </a:r>
            <a:r>
              <a:rPr lang="en-US" baseline="0" dirty="0" smtClean="0"/>
              <a:t> or if you know someone who is a parent with a child considering a university education, the question arises of how MU compares in the area of tuition and fees. H</a:t>
            </a:r>
            <a:r>
              <a:rPr lang="en-US" dirty="0" smtClean="0"/>
              <a:t>ere </a:t>
            </a:r>
            <a:r>
              <a:rPr lang="en-US" dirty="0" smtClean="0"/>
              <a:t>are comparative figures</a:t>
            </a:r>
            <a:r>
              <a:rPr lang="en-US" baseline="0" dirty="0" smtClean="0"/>
              <a:t> on in-state tuition and fees at our other comparator groups. Is it any wonder that MU is seen as a bargain in higher </a:t>
            </a:r>
            <a:r>
              <a:rPr lang="en-US" baseline="0" dirty="0" err="1" smtClean="0"/>
              <a:t>ed</a:t>
            </a:r>
            <a:r>
              <a:rPr lang="en-US" baseline="0" dirty="0" smtClean="0"/>
              <a:t>? </a:t>
            </a:r>
            <a:endParaRPr lang="en-US" baseline="0" dirty="0" smtClean="0"/>
          </a:p>
          <a:p>
            <a:endParaRPr lang="en-US" baseline="0" dirty="0" smtClean="0"/>
          </a:p>
          <a:p>
            <a:r>
              <a:rPr lang="en-US" baseline="0" dirty="0" smtClean="0"/>
              <a:t>MU is 16% lower than AAU Publics; 13% lower than SEC; 15.5% lower than Big XII, and 50% lower than Big Ten. </a:t>
            </a:r>
            <a:endParaRPr lang="en-US" dirty="0"/>
          </a:p>
        </p:txBody>
      </p:sp>
      <p:sp>
        <p:nvSpPr>
          <p:cNvPr id="4" name="Slide Number Placeholder 3"/>
          <p:cNvSpPr>
            <a:spLocks noGrp="1"/>
          </p:cNvSpPr>
          <p:nvPr>
            <p:ph type="sldNum" sz="quarter" idx="10"/>
          </p:nvPr>
        </p:nvSpPr>
        <p:spPr/>
        <p:txBody>
          <a:bodyPr/>
          <a:lstStyle/>
          <a:p>
            <a:fld id="{D96EB14A-9260-4152-B614-7C8315D34CF6}" type="slidenum">
              <a:rPr lang="en-US" smtClean="0">
                <a:solidFill>
                  <a:prstClr val="black"/>
                </a:solidFill>
              </a:rPr>
              <a:pPr/>
              <a:t>13</a:t>
            </a:fld>
            <a:endParaRPr 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is</a:t>
            </a:r>
            <a:r>
              <a:rPr lang="en-US" baseline="0" dirty="0" smtClean="0"/>
              <a:t> more data available at the MU Budget website. Take a look if you want to learn more (or be further depressed). </a:t>
            </a:r>
            <a:endParaRPr lang="en-US" dirty="0"/>
          </a:p>
        </p:txBody>
      </p:sp>
      <p:sp>
        <p:nvSpPr>
          <p:cNvPr id="4" name="Slide Number Placeholder 3"/>
          <p:cNvSpPr>
            <a:spLocks noGrp="1"/>
          </p:cNvSpPr>
          <p:nvPr>
            <p:ph type="sldNum" sz="quarter" idx="10"/>
          </p:nvPr>
        </p:nvSpPr>
        <p:spPr/>
        <p:txBody>
          <a:bodyPr/>
          <a:lstStyle/>
          <a:p>
            <a:fld id="{D96EB14A-9260-4152-B614-7C8315D34CF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Who shares</a:t>
            </a:r>
            <a:r>
              <a:rPr lang="en-US" baseline="0" dirty="0" smtClean="0"/>
              <a:t> the bottom of the rankings? Here’s our competition for last place. </a:t>
            </a:r>
            <a:endParaRPr lang="en-US" dirty="0"/>
          </a:p>
        </p:txBody>
      </p:sp>
      <p:sp>
        <p:nvSpPr>
          <p:cNvPr id="4" name="Slide Number Placeholder 3"/>
          <p:cNvSpPr>
            <a:spLocks noGrp="1"/>
          </p:cNvSpPr>
          <p:nvPr>
            <p:ph type="sldNum" sz="quarter" idx="10"/>
          </p:nvPr>
        </p:nvSpPr>
        <p:spPr/>
        <p:txBody>
          <a:bodyPr/>
          <a:lstStyle/>
          <a:p>
            <a:pPr>
              <a:defRPr/>
            </a:pPr>
            <a:fld id="{E4297B0A-715A-47C5-A66E-276E0070EC76}" type="slidenum">
              <a:rPr lang="en-US" smtClean="0">
                <a:solidFill>
                  <a:prstClr val="black"/>
                </a:solidFill>
              </a:rPr>
              <a:pPr>
                <a:defRPr/>
              </a:pPr>
              <a:t>15</a:t>
            </a:fld>
            <a:endParaRPr lang="en-US" dirty="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297B0A-715A-47C5-A66E-276E0070EC76}" type="slidenum">
              <a:rPr lang="en-US" smtClean="0"/>
              <a:pPr>
                <a:defRPr/>
              </a:pPr>
              <a:t>16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wanted to share with you some of the budget realities that the campus is facing now and looking forward into FY2013. </a:t>
            </a:r>
          </a:p>
          <a:p>
            <a:endParaRPr lang="en-US" dirty="0" smtClean="0"/>
          </a:p>
          <a:p>
            <a:r>
              <a:rPr lang="en-US" dirty="0" smtClean="0"/>
              <a:t>The first reality is that this</a:t>
            </a:r>
            <a:r>
              <a:rPr lang="en-US" baseline="0" dirty="0" smtClean="0"/>
              <a:t> campus is a multi-billion dollar industry. This fiscal year, we will expend over two billion dollars, making this campus one of the top five “corporations” in the state. </a:t>
            </a:r>
            <a:endParaRPr lang="en-US" dirty="0"/>
          </a:p>
        </p:txBody>
      </p:sp>
      <p:sp>
        <p:nvSpPr>
          <p:cNvPr id="4" name="Slide Number Placeholder 3"/>
          <p:cNvSpPr>
            <a:spLocks noGrp="1"/>
          </p:cNvSpPr>
          <p:nvPr>
            <p:ph type="sldNum" sz="quarter" idx="10"/>
          </p:nvPr>
        </p:nvSpPr>
        <p:spPr/>
        <p:txBody>
          <a:bodyPr/>
          <a:lstStyle/>
          <a:p>
            <a:fld id="{D96EB14A-9260-4152-B614-7C8315D34CF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Over half (54%) of that total expenditure will</a:t>
            </a:r>
            <a:r>
              <a:rPr lang="en-US" baseline="0" dirty="0" smtClean="0"/>
              <a:t> be in the so-called “Enterprise” operations. This means that they generate their own revenue from their operations. They pay a certain amount of their operating costs to MU for administrative overhead, but for the most part, they are revenue-neutral. </a:t>
            </a:r>
            <a:endParaRPr lang="en-US" dirty="0"/>
          </a:p>
        </p:txBody>
      </p:sp>
      <p:sp>
        <p:nvSpPr>
          <p:cNvPr id="4" name="Slide Number Placeholder 3"/>
          <p:cNvSpPr>
            <a:spLocks noGrp="1"/>
          </p:cNvSpPr>
          <p:nvPr>
            <p:ph type="sldNum" sz="quarter" idx="10"/>
          </p:nvPr>
        </p:nvSpPr>
        <p:spPr/>
        <p:txBody>
          <a:bodyPr/>
          <a:lstStyle/>
          <a:p>
            <a:fld id="{D96EB14A-9260-4152-B614-7C8315D34CF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remove</a:t>
            </a:r>
            <a:r>
              <a:rPr lang="en-US" baseline="0" dirty="0" smtClean="0"/>
              <a:t> these enterprise operations, and then take away the other budget area that are restricted in similar ways, you see that only about a quarter of the total funds available to the campus are “discretionary,” meaning that we can choose how the funds are expended. </a:t>
            </a:r>
          </a:p>
          <a:p>
            <a:endParaRPr lang="en-US" baseline="0" dirty="0" smtClean="0"/>
          </a:p>
          <a:p>
            <a:r>
              <a:rPr lang="en-US" baseline="0" dirty="0" smtClean="0"/>
              <a:t>For example, gifts and endowments are restricted by the donor’s wishes, grants are awarded for specific purposes, the state provides restricted funds for designated purposes, as do the Feds. At the end, we are left with just over $500M for “operating expenditures.” That’s what makes the campus run. </a:t>
            </a:r>
            <a:endParaRPr lang="en-US" dirty="0"/>
          </a:p>
        </p:txBody>
      </p:sp>
      <p:sp>
        <p:nvSpPr>
          <p:cNvPr id="4" name="Slide Number Placeholder 3"/>
          <p:cNvSpPr>
            <a:spLocks noGrp="1"/>
          </p:cNvSpPr>
          <p:nvPr>
            <p:ph type="sldNum" sz="quarter" idx="10"/>
          </p:nvPr>
        </p:nvSpPr>
        <p:spPr/>
        <p:txBody>
          <a:bodyPr/>
          <a:lstStyle/>
          <a:p>
            <a:fld id="{D96EB14A-9260-4152-B614-7C8315D34CF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where</a:t>
            </a:r>
            <a:r>
              <a:rPr lang="en-US" baseline="0" dirty="0" smtClean="0"/>
              <a:t> the funds come from to support these operations – everything from faculty/staff salaries to libraries. </a:t>
            </a:r>
          </a:p>
          <a:p>
            <a:endParaRPr lang="en-US" baseline="0" dirty="0" smtClean="0"/>
          </a:p>
          <a:p>
            <a:r>
              <a:rPr lang="en-US" baseline="0" dirty="0" smtClean="0"/>
              <a:t>Note that when you look at the $166M in current state support against the total of $2B in all MU expenditures, the state is proving just over eight cents for every dollar expended by the University. </a:t>
            </a:r>
            <a:endParaRPr lang="en-US" dirty="0"/>
          </a:p>
        </p:txBody>
      </p:sp>
      <p:sp>
        <p:nvSpPr>
          <p:cNvPr id="4" name="Slide Number Placeholder 3"/>
          <p:cNvSpPr>
            <a:spLocks noGrp="1"/>
          </p:cNvSpPr>
          <p:nvPr>
            <p:ph type="sldNum" sz="quarter" idx="10"/>
          </p:nvPr>
        </p:nvSpPr>
        <p:spPr/>
        <p:txBody>
          <a:bodyPr/>
          <a:lstStyle/>
          <a:p>
            <a:fld id="{D96EB14A-9260-4152-B614-7C8315D34CF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1C622CAB-87DF-4481-809E-750E39583091}" type="slidenum">
              <a:rPr lang="en-US" smtClean="0"/>
              <a:pPr/>
              <a:t>6</a:t>
            </a:fld>
            <a:endParaRPr lang="en-US" dirty="0"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dirty="0" smtClean="0"/>
              <a:t>Here’s how we got here. In</a:t>
            </a:r>
            <a:r>
              <a:rPr lang="en-US" baseline="0" dirty="0" smtClean="0"/>
              <a:t> 1990, State support accounted for almost three-quarters of the total Operating Funds for the University. In FY2012, State support accounts for </a:t>
            </a:r>
            <a:r>
              <a:rPr lang="en-US" baseline="0" dirty="0" smtClean="0"/>
              <a:t>just one-third of those funds. Note the drop in state support in recent years. </a:t>
            </a: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drop from 2010</a:t>
            </a:r>
            <a:r>
              <a:rPr lang="en-US" baseline="0" dirty="0" smtClean="0"/>
              <a:t> to 2012 (current fiscal year) has been precipitous. The Governor’s proposed cut of another 12.5% in state support will mean a further decrease of $21.1 million. That will take this graph literally “off the chart”. According to Tim Rooney, that will put us at a funding level last seen in 1995. </a:t>
            </a:r>
            <a:endParaRPr lang="en-US" baseline="0" dirty="0" smtClean="0"/>
          </a:p>
          <a:p>
            <a:endParaRPr lang="en-US" baseline="0" dirty="0" smtClean="0"/>
          </a:p>
          <a:p>
            <a:r>
              <a:rPr lang="en-US" baseline="0" dirty="0" smtClean="0"/>
              <a:t>The </a:t>
            </a:r>
            <a:r>
              <a:rPr lang="en-US" baseline="0" dirty="0" smtClean="0"/>
              <a:t>next slide shows a different way of looking at the problem. </a:t>
            </a:r>
            <a:r>
              <a:rPr lang="en-US" baseline="0" dirty="0" smtClean="0"/>
              <a:t>With $21M reduction in our state support for next fiscal year, we will drop to 7% of state appropriations as a part of the total $2+ billion MU budget. </a:t>
            </a:r>
            <a:endParaRPr lang="en-US" dirty="0"/>
          </a:p>
        </p:txBody>
      </p:sp>
      <p:sp>
        <p:nvSpPr>
          <p:cNvPr id="4" name="Slide Number Placeholder 3"/>
          <p:cNvSpPr>
            <a:spLocks noGrp="1"/>
          </p:cNvSpPr>
          <p:nvPr>
            <p:ph type="sldNum" sz="quarter" idx="10"/>
          </p:nvPr>
        </p:nvSpPr>
        <p:spPr/>
        <p:txBody>
          <a:bodyPr/>
          <a:lstStyle/>
          <a:p>
            <a:fld id="{D96EB14A-9260-4152-B614-7C8315D34CF6}" type="slidenum">
              <a:rPr lang="en-US" smtClean="0"/>
              <a:pPr/>
              <a:t>7</a:t>
            </a:fld>
            <a:endParaRPr lang="en-US"/>
          </a:p>
        </p:txBody>
      </p:sp>
    </p:spTree>
    <p:extLst>
      <p:ext uri="{BB962C8B-B14F-4D97-AF65-F5344CB8AC3E}">
        <p14:creationId xmlns:p14="http://schemas.microsoft.com/office/powerpoint/2010/main" val="152238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loss of state appropriations</a:t>
            </a:r>
            <a:r>
              <a:rPr lang="en-US" baseline="0" dirty="0" smtClean="0"/>
              <a:t> has been particularly acute because of the increase in the student population. Since 2001, the student body has grown by 45%, while state funding has shrunk by 15%. If the Governor’s cuts for FY13 hold, the University will have lost almost 25% of its state appropriation in just three years. That hurts. </a:t>
            </a:r>
            <a:endParaRPr lang="en-US" dirty="0"/>
          </a:p>
        </p:txBody>
      </p:sp>
      <p:sp>
        <p:nvSpPr>
          <p:cNvPr id="4" name="Slide Number Placeholder 3"/>
          <p:cNvSpPr>
            <a:spLocks noGrp="1"/>
          </p:cNvSpPr>
          <p:nvPr>
            <p:ph type="sldNum" sz="quarter" idx="10"/>
          </p:nvPr>
        </p:nvSpPr>
        <p:spPr/>
        <p:txBody>
          <a:bodyPr/>
          <a:lstStyle/>
          <a:p>
            <a:fld id="{D96EB14A-9260-4152-B614-7C8315D34CF6}" type="slidenum">
              <a:rPr lang="en-US" smtClean="0"/>
              <a:pPr/>
              <a:t>8</a:t>
            </a:fld>
            <a:endParaRPr lang="en-US"/>
          </a:p>
        </p:txBody>
      </p:sp>
    </p:spTree>
    <p:extLst>
      <p:ext uri="{BB962C8B-B14F-4D97-AF65-F5344CB8AC3E}">
        <p14:creationId xmlns:p14="http://schemas.microsoft.com/office/powerpoint/2010/main" val="1124446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where</a:t>
            </a:r>
            <a:r>
              <a:rPr lang="en-US" baseline="0" dirty="0" smtClean="0"/>
              <a:t> </a:t>
            </a:r>
            <a:r>
              <a:rPr lang="en-US" baseline="0" dirty="0" smtClean="0"/>
              <a:t>Missouri stands. </a:t>
            </a:r>
            <a:r>
              <a:rPr lang="en-US" baseline="0" dirty="0" smtClean="0"/>
              <a:t>It isn’t pretty. The “Grapevine Report” from Illinois State University collects annual data on state support for higher education. In 2011, Missouri was 45</a:t>
            </a:r>
            <a:r>
              <a:rPr lang="en-US" baseline="30000" dirty="0" smtClean="0"/>
              <a:t>th</a:t>
            </a:r>
            <a:r>
              <a:rPr lang="en-US" baseline="0" dirty="0" smtClean="0"/>
              <a:t> out of 50 states. Far below our neighbors. </a:t>
            </a:r>
            <a:endParaRPr lang="en-US" dirty="0"/>
          </a:p>
        </p:txBody>
      </p:sp>
      <p:sp>
        <p:nvSpPr>
          <p:cNvPr id="4" name="Slide Number Placeholder 3"/>
          <p:cNvSpPr>
            <a:spLocks noGrp="1"/>
          </p:cNvSpPr>
          <p:nvPr>
            <p:ph type="sldNum" sz="quarter" idx="10"/>
          </p:nvPr>
        </p:nvSpPr>
        <p:spPr/>
        <p:txBody>
          <a:bodyPr/>
          <a:lstStyle/>
          <a:p>
            <a:pPr>
              <a:defRPr/>
            </a:pPr>
            <a:fld id="{E4297B0A-715A-47C5-A66E-276E0070EC76}"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930799-95F5-48C2-AC79-85DEB625CD18}" type="datetimeFigureOut">
              <a:rPr lang="en-US" smtClean="0"/>
              <a:pPr/>
              <a:t>1/31/2012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20E0D-9298-4661-A04B-7C8674AF4A23}"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930799-95F5-48C2-AC79-85DEB625CD18}" type="datetimeFigureOut">
              <a:rPr lang="en-US" smtClean="0"/>
              <a:pPr/>
              <a:t>1/31/2012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20E0D-9298-4661-A04B-7C8674AF4A23}"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930799-95F5-48C2-AC79-85DEB625CD18}" type="datetimeFigureOut">
              <a:rPr lang="en-US" smtClean="0"/>
              <a:pPr/>
              <a:t>1/31/2012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20E0D-9298-4661-A04B-7C8674AF4A23}"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930799-95F5-48C2-AC79-85DEB625CD18}" type="datetimeFigureOut">
              <a:rPr lang="en-US" smtClean="0"/>
              <a:pPr/>
              <a:t>1/31/2012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20E0D-9298-4661-A04B-7C8674AF4A23}"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930799-95F5-48C2-AC79-85DEB625CD18}" type="datetimeFigureOut">
              <a:rPr lang="en-US" smtClean="0"/>
              <a:pPr/>
              <a:t>1/31/2012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20E0D-9298-4661-A04B-7C8674AF4A23}"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930799-95F5-48C2-AC79-85DEB625CD18}" type="datetimeFigureOut">
              <a:rPr lang="en-US" smtClean="0"/>
              <a:pPr/>
              <a:t>1/31/2012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20E0D-9298-4661-A04B-7C8674AF4A23}"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930799-95F5-48C2-AC79-85DEB625CD18}" type="datetimeFigureOut">
              <a:rPr lang="en-US" smtClean="0"/>
              <a:pPr/>
              <a:t>1/31/2012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B20E0D-9298-4661-A04B-7C8674AF4A23}"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930799-95F5-48C2-AC79-85DEB625CD18}" type="datetimeFigureOut">
              <a:rPr lang="en-US" smtClean="0"/>
              <a:pPr/>
              <a:t>1/31/2012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B20E0D-9298-4661-A04B-7C8674AF4A23}"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30799-95F5-48C2-AC79-85DEB625CD18}" type="datetimeFigureOut">
              <a:rPr lang="en-US" smtClean="0"/>
              <a:pPr/>
              <a:t>1/31/2012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B20E0D-9298-4661-A04B-7C8674AF4A23}"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30799-95F5-48C2-AC79-85DEB625CD18}" type="datetimeFigureOut">
              <a:rPr lang="en-US" smtClean="0"/>
              <a:pPr/>
              <a:t>1/31/2012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20E0D-9298-4661-A04B-7C8674AF4A23}"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30799-95F5-48C2-AC79-85DEB625CD18}" type="datetimeFigureOut">
              <a:rPr lang="en-US" smtClean="0"/>
              <a:pPr/>
              <a:t>1/31/2012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20E0D-9298-4661-A04B-7C8674AF4A23}"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30799-95F5-48C2-AC79-85DEB625CD18}" type="datetimeFigureOut">
              <a:rPr lang="en-US" smtClean="0"/>
              <a:pPr/>
              <a:t>1/31/2012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20E0D-9298-4661-A04B-7C8674AF4A2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3000" b="-3000"/>
          </a:stretch>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3203575"/>
          </a:xfrm>
        </p:spPr>
        <p:txBody>
          <a:bodyPr>
            <a:normAutofit fontScale="90000"/>
          </a:bodyPr>
          <a:lstStyle/>
          <a:p>
            <a:r>
              <a:rPr lang="en-US" sz="7200" dirty="0" smtClean="0">
                <a:solidFill>
                  <a:srgbClr val="E8AE10"/>
                </a:solidFill>
                <a:latin typeface="Cambria" pitchFamily="18" charset="0"/>
                <a:ea typeface="Malgun Gothic" pitchFamily="34" charset="-127"/>
                <a:cs typeface="Times New Roman" pitchFamily="18" charset="0"/>
              </a:rPr>
              <a:t>2012</a:t>
            </a:r>
            <a:br>
              <a:rPr lang="en-US" sz="7200" dirty="0" smtClean="0">
                <a:solidFill>
                  <a:srgbClr val="E8AE10"/>
                </a:solidFill>
                <a:latin typeface="Cambria" pitchFamily="18" charset="0"/>
                <a:ea typeface="Malgun Gothic" pitchFamily="34" charset="-127"/>
                <a:cs typeface="Times New Roman" pitchFamily="18" charset="0"/>
              </a:rPr>
            </a:br>
            <a:r>
              <a:rPr lang="en-US" sz="7200" dirty="0" smtClean="0">
                <a:solidFill>
                  <a:schemeClr val="bg1"/>
                </a:solidFill>
                <a:latin typeface="Cambria" pitchFamily="18" charset="0"/>
                <a:ea typeface="Malgun Gothic" pitchFamily="34" charset="-127"/>
                <a:cs typeface="Times New Roman" pitchFamily="18" charset="0"/>
              </a:rPr>
              <a:t>BUDGET</a:t>
            </a:r>
            <a:br>
              <a:rPr lang="en-US" sz="7200" dirty="0" smtClean="0">
                <a:solidFill>
                  <a:schemeClr val="bg1"/>
                </a:solidFill>
                <a:latin typeface="Cambria" pitchFamily="18" charset="0"/>
                <a:ea typeface="Malgun Gothic" pitchFamily="34" charset="-127"/>
                <a:cs typeface="Times New Roman" pitchFamily="18" charset="0"/>
              </a:rPr>
            </a:br>
            <a:r>
              <a:rPr lang="en-US" sz="7200" dirty="0" smtClean="0">
                <a:solidFill>
                  <a:schemeClr val="bg1"/>
                </a:solidFill>
                <a:latin typeface="Cambria" pitchFamily="18" charset="0"/>
                <a:ea typeface="Malgun Gothic" pitchFamily="34" charset="-127"/>
                <a:cs typeface="Times New Roman" pitchFamily="18" charset="0"/>
              </a:rPr>
              <a:t>UPDATE</a:t>
            </a:r>
            <a:endParaRPr lang="en-US" sz="7200" dirty="0">
              <a:solidFill>
                <a:schemeClr val="bg1"/>
              </a:solidFill>
              <a:latin typeface="Cambria" pitchFamily="18" charset="0"/>
              <a:ea typeface="Malgun Gothic" pitchFamily="34" charset="-127"/>
              <a:cs typeface="Times New Roman" pitchFamily="18" charset="0"/>
            </a:endParaRPr>
          </a:p>
        </p:txBody>
      </p:sp>
      <p:sp>
        <p:nvSpPr>
          <p:cNvPr id="3" name="TextBox 2"/>
          <p:cNvSpPr txBox="1"/>
          <p:nvPr/>
        </p:nvSpPr>
        <p:spPr>
          <a:xfrm>
            <a:off x="685800" y="5961888"/>
            <a:ext cx="7772400" cy="369332"/>
          </a:xfrm>
          <a:prstGeom prst="rect">
            <a:avLst/>
          </a:prstGeom>
          <a:noFill/>
        </p:spPr>
        <p:txBody>
          <a:bodyPr wrap="square" rtlCol="0">
            <a:spAutoFit/>
          </a:bodyPr>
          <a:lstStyle/>
          <a:p>
            <a:pPr algn="ctr"/>
            <a:r>
              <a:rPr lang="en-US" dirty="0" smtClean="0">
                <a:solidFill>
                  <a:srgbClr val="FFC000"/>
                </a:solidFill>
                <a:latin typeface="+mj-lt"/>
              </a:rPr>
              <a:t>http://mubudget.missouri.edu/</a:t>
            </a:r>
            <a:endParaRPr lang="en-US" dirty="0">
              <a:solidFill>
                <a:srgbClr val="FFC000"/>
              </a:solidFill>
              <a:latin typeface="+mj-l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FY2011 State Appropriations for Higher Ed</a:t>
            </a:r>
            <a:r>
              <a:rPr lang="en-US" dirty="0" smtClean="0"/>
              <a:t/>
            </a:r>
            <a:br>
              <a:rPr lang="en-US" dirty="0" smtClean="0"/>
            </a:br>
            <a:r>
              <a:rPr lang="en-US" sz="2700" b="1" u="sng" dirty="0" smtClean="0">
                <a:solidFill>
                  <a:srgbClr val="FFC000"/>
                </a:solidFill>
              </a:rPr>
              <a:t>Per Capita</a:t>
            </a:r>
            <a:r>
              <a:rPr lang="en-US" sz="2700" dirty="0" smtClean="0"/>
              <a:t/>
            </a:r>
            <a:br>
              <a:rPr lang="en-US" sz="2700" dirty="0" smtClean="0"/>
            </a:br>
            <a:r>
              <a:rPr lang="en-US" sz="2200" dirty="0" smtClean="0"/>
              <a:t> </a:t>
            </a:r>
            <a:endParaRPr lang="en-US" sz="2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73048294"/>
              </p:ext>
            </p:extLst>
          </p:nvPr>
        </p:nvGraphicFramePr>
        <p:xfrm>
          <a:off x="960120" y="1828800"/>
          <a:ext cx="8031480" cy="4724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8547532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FY2011 State Appropriations for Higher Ed</a:t>
            </a:r>
            <a:r>
              <a:rPr lang="en-US" dirty="0" smtClean="0"/>
              <a:t/>
            </a:r>
            <a:br>
              <a:rPr lang="en-US" dirty="0" smtClean="0"/>
            </a:br>
            <a:r>
              <a:rPr lang="en-US" sz="2700" b="1" u="sng" dirty="0">
                <a:solidFill>
                  <a:srgbClr val="FFC000"/>
                </a:solidFill>
              </a:rPr>
              <a:t>Per Capita</a:t>
            </a:r>
            <a:r>
              <a:rPr lang="en-US" sz="2700" dirty="0" smtClean="0"/>
              <a:t/>
            </a:r>
            <a:br>
              <a:rPr lang="en-US" sz="2700" dirty="0" smtClean="0"/>
            </a:br>
            <a:r>
              <a:rPr lang="en-US" sz="2200" dirty="0" smtClean="0"/>
              <a:t> </a:t>
            </a:r>
            <a:endParaRPr lang="en-US" sz="2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57875173"/>
              </p:ext>
            </p:extLst>
          </p:nvPr>
        </p:nvGraphicFramePr>
        <p:xfrm>
          <a:off x="960120" y="1828800"/>
          <a:ext cx="8031480" cy="4724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951767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3799" y="1928436"/>
            <a:ext cx="2470404" cy="4466332"/>
          </a:xfrm>
        </p:spPr>
        <p:txBody>
          <a:bodyPr>
            <a:normAutofit/>
          </a:bodyPr>
          <a:lstStyle/>
          <a:p>
            <a:pPr marL="457200" lvl="1" indent="0">
              <a:buNone/>
            </a:pPr>
            <a:endParaRPr lang="en-US" sz="1800" dirty="0" smtClean="0"/>
          </a:p>
          <a:p>
            <a:pPr marL="457200" lvl="1" indent="0">
              <a:buNone/>
            </a:pPr>
            <a:r>
              <a:rPr lang="en-US" sz="1800" b="1" u="sng" dirty="0"/>
              <a:t>SEC States</a:t>
            </a:r>
          </a:p>
          <a:p>
            <a:pPr marL="457200" lvl="1" indent="0">
              <a:buNone/>
            </a:pPr>
            <a:r>
              <a:rPr lang="en-US" sz="1800" dirty="0" smtClean="0"/>
              <a:t>Mississippi</a:t>
            </a:r>
          </a:p>
          <a:p>
            <a:pPr marL="457200" lvl="1" indent="0">
              <a:buNone/>
            </a:pPr>
            <a:r>
              <a:rPr lang="en-US" sz="1800" dirty="0" smtClean="0"/>
              <a:t>Louisiana</a:t>
            </a:r>
          </a:p>
          <a:p>
            <a:pPr marL="457200" lvl="1" indent="0">
              <a:buNone/>
            </a:pPr>
            <a:r>
              <a:rPr lang="en-US" sz="1800" dirty="0" smtClean="0"/>
              <a:t>Alabama</a:t>
            </a:r>
          </a:p>
          <a:p>
            <a:pPr marL="457200" lvl="1" indent="0">
              <a:buNone/>
            </a:pPr>
            <a:r>
              <a:rPr lang="en-US" sz="1800" dirty="0" smtClean="0"/>
              <a:t>Arkansas</a:t>
            </a:r>
          </a:p>
          <a:p>
            <a:pPr marL="457200" lvl="1" indent="0">
              <a:buNone/>
            </a:pPr>
            <a:r>
              <a:rPr lang="en-US" sz="1800" dirty="0" smtClean="0"/>
              <a:t>Georgia</a:t>
            </a:r>
          </a:p>
          <a:p>
            <a:pPr marL="457200" lvl="1" indent="0">
              <a:buNone/>
            </a:pPr>
            <a:r>
              <a:rPr lang="en-US" sz="1800" dirty="0" smtClean="0"/>
              <a:t>Kentucky</a:t>
            </a:r>
          </a:p>
          <a:p>
            <a:pPr marL="457200" lvl="1" indent="0">
              <a:buNone/>
            </a:pPr>
            <a:r>
              <a:rPr lang="en-US" sz="1800" dirty="0" smtClean="0"/>
              <a:t>Tennessee</a:t>
            </a:r>
          </a:p>
          <a:p>
            <a:pPr marL="457200" lvl="1" indent="0">
              <a:buNone/>
            </a:pPr>
            <a:r>
              <a:rPr lang="en-US" sz="1800" dirty="0" smtClean="0"/>
              <a:t>Texas</a:t>
            </a:r>
          </a:p>
          <a:p>
            <a:pPr marL="457200" lvl="1" indent="0">
              <a:buNone/>
            </a:pPr>
            <a:r>
              <a:rPr lang="en-US" sz="1800" dirty="0" smtClean="0"/>
              <a:t>Florida</a:t>
            </a:r>
          </a:p>
          <a:p>
            <a:pPr marL="457200" lvl="1" indent="0">
              <a:buNone/>
            </a:pPr>
            <a:r>
              <a:rPr lang="en-US" sz="1800" dirty="0" smtClean="0"/>
              <a:t>South Carolina</a:t>
            </a:r>
          </a:p>
          <a:p>
            <a:pPr marL="457200" lvl="1" indent="0">
              <a:buNone/>
            </a:pPr>
            <a:r>
              <a:rPr lang="en-US" sz="1800" dirty="0" smtClean="0"/>
              <a:t>Missouri</a:t>
            </a:r>
          </a:p>
        </p:txBody>
      </p:sp>
      <p:sp>
        <p:nvSpPr>
          <p:cNvPr id="4" name="Title 1"/>
          <p:cNvSpPr>
            <a:spLocks noGrp="1"/>
          </p:cNvSpPr>
          <p:nvPr>
            <p:ph type="title"/>
          </p:nvPr>
        </p:nvSpPr>
        <p:spPr>
          <a:xfrm>
            <a:off x="457200" y="76200"/>
            <a:ext cx="8229600" cy="1143000"/>
          </a:xfrm>
        </p:spPr>
        <p:txBody>
          <a:bodyPr/>
          <a:lstStyle/>
          <a:p>
            <a:r>
              <a:rPr lang="en-US" sz="2800" dirty="0"/>
              <a:t>State Support to Higher Education</a:t>
            </a:r>
            <a:br>
              <a:rPr lang="en-US" sz="2800" dirty="0"/>
            </a:br>
            <a:r>
              <a:rPr lang="en-US" sz="1800" dirty="0"/>
              <a:t>FY 2011 National Comparison*</a:t>
            </a:r>
          </a:p>
        </p:txBody>
      </p:sp>
      <p:sp>
        <p:nvSpPr>
          <p:cNvPr id="5" name="Content Placeholder 2"/>
          <p:cNvSpPr txBox="1">
            <a:spLocks/>
          </p:cNvSpPr>
          <p:nvPr/>
        </p:nvSpPr>
        <p:spPr>
          <a:xfrm>
            <a:off x="4203879" y="1925388"/>
            <a:ext cx="1389888" cy="4466332"/>
          </a:xfrm>
          <a:prstGeom prst="rect">
            <a:avLst/>
          </a:prstGeom>
        </p:spPr>
        <p:txBody>
          <a:bodyPr vert="horz" lIns="91440" tIns="45720" rIns="91440" bIns="45720" rtlCol="0">
            <a:normAutofit/>
          </a:bodyPr>
          <a:lstStyle/>
          <a:p>
            <a:pPr marL="342900" indent="-342900" algn="ctr">
              <a:spcBef>
                <a:spcPct val="20000"/>
              </a:spcBef>
              <a:defRPr/>
            </a:pPr>
            <a:r>
              <a:rPr lang="en-US" b="1" dirty="0" smtClean="0">
                <a:solidFill>
                  <a:prstClr val="black"/>
                </a:solidFill>
              </a:rPr>
              <a:t>Funding</a:t>
            </a:r>
          </a:p>
          <a:p>
            <a:pPr marL="342900" indent="-342900" algn="ctr">
              <a:spcBef>
                <a:spcPct val="20000"/>
              </a:spcBef>
              <a:defRPr/>
            </a:pPr>
            <a:r>
              <a:rPr lang="en-US" b="1" u="sng" dirty="0" smtClean="0">
                <a:solidFill>
                  <a:prstClr val="black"/>
                </a:solidFill>
              </a:rPr>
              <a:t>Per Capita</a:t>
            </a:r>
          </a:p>
          <a:p>
            <a:pPr marL="342900" indent="-342900" algn="ctr">
              <a:spcBef>
                <a:spcPct val="20000"/>
              </a:spcBef>
              <a:defRPr/>
            </a:pPr>
            <a:r>
              <a:rPr lang="en-US" dirty="0" smtClean="0">
                <a:solidFill>
                  <a:prstClr val="black"/>
                </a:solidFill>
              </a:rPr>
              <a:t>$345.09</a:t>
            </a:r>
          </a:p>
          <a:p>
            <a:pPr marL="342900" indent="-342900" algn="ctr">
              <a:spcBef>
                <a:spcPct val="20000"/>
              </a:spcBef>
              <a:defRPr/>
            </a:pPr>
            <a:r>
              <a:rPr lang="en-US" dirty="0" smtClean="0">
                <a:solidFill>
                  <a:prstClr val="black"/>
                </a:solidFill>
              </a:rPr>
              <a:t>$334.55</a:t>
            </a:r>
          </a:p>
          <a:p>
            <a:pPr marL="342900" indent="-342900" algn="ctr">
              <a:spcBef>
                <a:spcPct val="20000"/>
              </a:spcBef>
              <a:defRPr/>
            </a:pPr>
            <a:r>
              <a:rPr lang="en-US" dirty="0" smtClean="0">
                <a:solidFill>
                  <a:prstClr val="black"/>
                </a:solidFill>
              </a:rPr>
              <a:t>$334.28</a:t>
            </a:r>
          </a:p>
          <a:p>
            <a:pPr marL="342900" indent="-342900" algn="ctr">
              <a:spcBef>
                <a:spcPct val="20000"/>
              </a:spcBef>
              <a:defRPr/>
            </a:pPr>
            <a:r>
              <a:rPr lang="en-US" dirty="0" smtClean="0">
                <a:solidFill>
                  <a:prstClr val="black"/>
                </a:solidFill>
              </a:rPr>
              <a:t>$316.82</a:t>
            </a:r>
          </a:p>
          <a:p>
            <a:pPr marL="342900" indent="-342900" algn="ctr">
              <a:spcBef>
                <a:spcPct val="20000"/>
              </a:spcBef>
              <a:defRPr/>
            </a:pPr>
            <a:r>
              <a:rPr lang="en-US" dirty="0" smtClean="0">
                <a:solidFill>
                  <a:prstClr val="black"/>
                </a:solidFill>
              </a:rPr>
              <a:t>$303.60</a:t>
            </a:r>
          </a:p>
          <a:p>
            <a:pPr marL="342900" indent="-342900" algn="ctr">
              <a:spcBef>
                <a:spcPct val="20000"/>
              </a:spcBef>
              <a:defRPr/>
            </a:pPr>
            <a:r>
              <a:rPr lang="en-US" dirty="0" smtClean="0">
                <a:solidFill>
                  <a:prstClr val="black"/>
                </a:solidFill>
              </a:rPr>
              <a:t>$295.04</a:t>
            </a:r>
          </a:p>
          <a:p>
            <a:pPr marL="342900" indent="-342900" algn="ctr">
              <a:spcBef>
                <a:spcPct val="20000"/>
              </a:spcBef>
              <a:defRPr/>
            </a:pPr>
            <a:r>
              <a:rPr lang="en-US" dirty="0" smtClean="0">
                <a:solidFill>
                  <a:prstClr val="black"/>
                </a:solidFill>
              </a:rPr>
              <a:t>$263.58</a:t>
            </a:r>
          </a:p>
          <a:p>
            <a:pPr marL="342900" indent="-342900" algn="ctr">
              <a:spcBef>
                <a:spcPct val="20000"/>
              </a:spcBef>
              <a:defRPr/>
            </a:pPr>
            <a:r>
              <a:rPr lang="en-US" dirty="0" smtClean="0">
                <a:solidFill>
                  <a:prstClr val="black"/>
                </a:solidFill>
              </a:rPr>
              <a:t>$261.33</a:t>
            </a:r>
          </a:p>
          <a:p>
            <a:pPr marL="342900" indent="-342900" algn="ctr">
              <a:spcBef>
                <a:spcPct val="20000"/>
              </a:spcBef>
              <a:defRPr/>
            </a:pPr>
            <a:r>
              <a:rPr lang="en-US" dirty="0" smtClean="0">
                <a:solidFill>
                  <a:prstClr val="black"/>
                </a:solidFill>
              </a:rPr>
              <a:t>$220.89</a:t>
            </a:r>
          </a:p>
          <a:p>
            <a:pPr marL="342900" indent="-342900" algn="ctr">
              <a:spcBef>
                <a:spcPct val="20000"/>
              </a:spcBef>
              <a:defRPr/>
            </a:pPr>
            <a:r>
              <a:rPr lang="en-US" dirty="0" smtClean="0">
                <a:solidFill>
                  <a:prstClr val="black"/>
                </a:solidFill>
              </a:rPr>
              <a:t>$204.20</a:t>
            </a:r>
          </a:p>
          <a:p>
            <a:pPr marL="342900" indent="-342900" algn="ctr">
              <a:spcBef>
                <a:spcPct val="20000"/>
              </a:spcBef>
              <a:defRPr/>
            </a:pPr>
            <a:r>
              <a:rPr lang="en-US" dirty="0" smtClean="0">
                <a:solidFill>
                  <a:prstClr val="black"/>
                </a:solidFill>
              </a:rPr>
              <a:t>$161.82</a:t>
            </a:r>
          </a:p>
          <a:p>
            <a:pPr marL="342900" indent="-342900" algn="ctr">
              <a:spcBef>
                <a:spcPct val="20000"/>
              </a:spcBef>
              <a:defRPr/>
            </a:pPr>
            <a:endParaRPr lang="en-US" dirty="0" smtClean="0">
              <a:solidFill>
                <a:prstClr val="black"/>
              </a:solidFill>
            </a:endParaRPr>
          </a:p>
        </p:txBody>
      </p:sp>
      <p:sp>
        <p:nvSpPr>
          <p:cNvPr id="6" name="Content Placeholder 2"/>
          <p:cNvSpPr txBox="1">
            <a:spLocks/>
          </p:cNvSpPr>
          <p:nvPr/>
        </p:nvSpPr>
        <p:spPr>
          <a:xfrm>
            <a:off x="6176496" y="1925388"/>
            <a:ext cx="1385601" cy="4466332"/>
          </a:xfrm>
          <a:prstGeom prst="rect">
            <a:avLst/>
          </a:prstGeom>
        </p:spPr>
        <p:txBody>
          <a:bodyPr vert="horz" lIns="91440" tIns="45720" rIns="91440" bIns="45720" rtlCol="0">
            <a:normAutofit/>
          </a:bodyPr>
          <a:lstStyle/>
          <a:p>
            <a:pPr marL="342900" indent="-342900" algn="ctr">
              <a:spcBef>
                <a:spcPct val="20000"/>
              </a:spcBef>
              <a:defRPr/>
            </a:pPr>
            <a:endParaRPr lang="en-US" dirty="0" smtClean="0">
              <a:solidFill>
                <a:prstClr val="black"/>
              </a:solidFill>
            </a:endParaRPr>
          </a:p>
          <a:p>
            <a:pPr marL="342900" indent="-342900" algn="ctr">
              <a:spcBef>
                <a:spcPct val="20000"/>
              </a:spcBef>
              <a:defRPr/>
            </a:pPr>
            <a:r>
              <a:rPr lang="en-US" b="1" u="sng" dirty="0" smtClean="0">
                <a:solidFill>
                  <a:prstClr val="black"/>
                </a:solidFill>
              </a:rPr>
              <a:t>Rank</a:t>
            </a:r>
          </a:p>
          <a:p>
            <a:pPr marL="342900" indent="-342900" algn="ctr">
              <a:spcBef>
                <a:spcPct val="20000"/>
              </a:spcBef>
              <a:defRPr/>
            </a:pPr>
            <a:r>
              <a:rPr lang="en-US" dirty="0" smtClean="0">
                <a:solidFill>
                  <a:prstClr val="black"/>
                </a:solidFill>
              </a:rPr>
              <a:t>8</a:t>
            </a:r>
          </a:p>
          <a:p>
            <a:pPr marL="342900" indent="-342900" algn="ctr">
              <a:spcBef>
                <a:spcPct val="20000"/>
              </a:spcBef>
              <a:defRPr/>
            </a:pPr>
            <a:r>
              <a:rPr lang="en-US" dirty="0" smtClean="0">
                <a:solidFill>
                  <a:prstClr val="black"/>
                </a:solidFill>
              </a:rPr>
              <a:t>9</a:t>
            </a:r>
          </a:p>
          <a:p>
            <a:pPr marL="342900" indent="-342900" algn="ctr">
              <a:spcBef>
                <a:spcPct val="20000"/>
              </a:spcBef>
              <a:defRPr/>
            </a:pPr>
            <a:r>
              <a:rPr lang="en-US" dirty="0" smtClean="0">
                <a:solidFill>
                  <a:prstClr val="black"/>
                </a:solidFill>
              </a:rPr>
              <a:t>10</a:t>
            </a:r>
          </a:p>
          <a:p>
            <a:pPr marL="342900" indent="-342900" algn="ctr">
              <a:spcBef>
                <a:spcPct val="20000"/>
              </a:spcBef>
              <a:defRPr/>
            </a:pPr>
            <a:r>
              <a:rPr lang="en-US" dirty="0" smtClean="0">
                <a:solidFill>
                  <a:prstClr val="black"/>
                </a:solidFill>
              </a:rPr>
              <a:t>12</a:t>
            </a:r>
          </a:p>
          <a:p>
            <a:pPr marL="342900" indent="-342900" algn="ctr">
              <a:spcBef>
                <a:spcPct val="20000"/>
              </a:spcBef>
              <a:defRPr/>
            </a:pPr>
            <a:r>
              <a:rPr lang="en-US" dirty="0" smtClean="0">
                <a:solidFill>
                  <a:prstClr val="black"/>
                </a:solidFill>
              </a:rPr>
              <a:t>13</a:t>
            </a:r>
          </a:p>
          <a:p>
            <a:pPr marL="342900" indent="-342900" algn="ctr">
              <a:spcBef>
                <a:spcPct val="20000"/>
              </a:spcBef>
              <a:defRPr/>
            </a:pPr>
            <a:r>
              <a:rPr lang="en-US" dirty="0" smtClean="0">
                <a:solidFill>
                  <a:prstClr val="black"/>
                </a:solidFill>
              </a:rPr>
              <a:t>15</a:t>
            </a:r>
          </a:p>
          <a:p>
            <a:pPr marL="342900" indent="-342900" algn="ctr">
              <a:spcBef>
                <a:spcPct val="20000"/>
              </a:spcBef>
              <a:defRPr/>
            </a:pPr>
            <a:r>
              <a:rPr lang="en-US" dirty="0" smtClean="0">
                <a:solidFill>
                  <a:prstClr val="black"/>
                </a:solidFill>
              </a:rPr>
              <a:t>21</a:t>
            </a:r>
          </a:p>
          <a:p>
            <a:pPr marL="342900" indent="-342900" algn="ctr">
              <a:spcBef>
                <a:spcPct val="20000"/>
              </a:spcBef>
              <a:defRPr/>
            </a:pPr>
            <a:r>
              <a:rPr lang="en-US" dirty="0" smtClean="0">
                <a:solidFill>
                  <a:prstClr val="black"/>
                </a:solidFill>
              </a:rPr>
              <a:t>23</a:t>
            </a:r>
          </a:p>
          <a:p>
            <a:pPr marL="342900" indent="-342900" algn="ctr">
              <a:spcBef>
                <a:spcPct val="20000"/>
              </a:spcBef>
              <a:defRPr/>
            </a:pPr>
            <a:r>
              <a:rPr lang="en-US" dirty="0" smtClean="0">
                <a:solidFill>
                  <a:prstClr val="black"/>
                </a:solidFill>
              </a:rPr>
              <a:t>35</a:t>
            </a:r>
          </a:p>
          <a:p>
            <a:pPr marL="342900" indent="-342900" algn="ctr">
              <a:spcBef>
                <a:spcPct val="20000"/>
              </a:spcBef>
              <a:defRPr/>
            </a:pPr>
            <a:r>
              <a:rPr lang="en-US" dirty="0" smtClean="0">
                <a:solidFill>
                  <a:prstClr val="black"/>
                </a:solidFill>
              </a:rPr>
              <a:t>39</a:t>
            </a:r>
          </a:p>
          <a:p>
            <a:pPr marL="342900" indent="-342900" algn="ctr">
              <a:spcBef>
                <a:spcPct val="20000"/>
              </a:spcBef>
              <a:defRPr/>
            </a:pPr>
            <a:r>
              <a:rPr lang="en-US" dirty="0" smtClean="0">
                <a:solidFill>
                  <a:prstClr val="black"/>
                </a:solidFill>
              </a:rPr>
              <a:t>45</a:t>
            </a:r>
          </a:p>
          <a:p>
            <a:pPr marL="342900" indent="-342900" algn="ctr">
              <a:spcBef>
                <a:spcPct val="20000"/>
              </a:spcBef>
              <a:defRPr/>
            </a:pPr>
            <a:endParaRPr lang="en-US" sz="3200" dirty="0" smtClean="0">
              <a:solidFill>
                <a:prstClr val="black"/>
              </a:solidFill>
            </a:endParaRPr>
          </a:p>
        </p:txBody>
      </p:sp>
      <p:sp>
        <p:nvSpPr>
          <p:cNvPr id="8" name="Content Placeholder 2"/>
          <p:cNvSpPr txBox="1">
            <a:spLocks/>
          </p:cNvSpPr>
          <p:nvPr/>
        </p:nvSpPr>
        <p:spPr>
          <a:xfrm>
            <a:off x="1179576" y="6461760"/>
            <a:ext cx="7653528" cy="381000"/>
          </a:xfrm>
          <a:prstGeom prst="rect">
            <a:avLst/>
          </a:prstGeom>
        </p:spPr>
        <p:txBody>
          <a:bodyPr vert="horz" lIns="91440" tIns="45720" rIns="91440" bIns="45720" rtlCol="0">
            <a:normAutofit/>
          </a:bodyPr>
          <a:lstStyle/>
          <a:p>
            <a:r>
              <a:rPr lang="en-US" sz="1000" dirty="0"/>
              <a:t>*Information obtained from the </a:t>
            </a:r>
            <a:r>
              <a:rPr lang="en-US" sz="1000" i="1" dirty="0"/>
              <a:t>Grapevine Report </a:t>
            </a:r>
            <a:r>
              <a:rPr lang="en-US" sz="1000" dirty="0"/>
              <a:t>published by Illinois State University</a:t>
            </a:r>
          </a:p>
        </p:txBody>
      </p:sp>
    </p:spTree>
    <p:extLst>
      <p:ext uri="{BB962C8B-B14F-4D97-AF65-F5344CB8AC3E}">
        <p14:creationId xmlns:p14="http://schemas.microsoft.com/office/powerpoint/2010/main" val="248649150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pPr lvl="0"/>
            <a:r>
              <a:rPr lang="en-US" sz="4000" kern="0" dirty="0" smtClean="0"/>
              <a:t>In-State Tuition &amp; Fee Comparison</a:t>
            </a:r>
            <a:br>
              <a:rPr lang="en-US" sz="4000" kern="0" dirty="0" smtClean="0"/>
            </a:br>
            <a:r>
              <a:rPr lang="en-US" sz="2200" kern="0" dirty="0" smtClean="0"/>
              <a:t>2011 – 2012</a:t>
            </a:r>
            <a:br>
              <a:rPr lang="en-US" sz="2200" kern="0" dirty="0" smtClean="0"/>
            </a:br>
            <a:endParaRPr lang="en-US" sz="2200" dirty="0"/>
          </a:p>
        </p:txBody>
      </p:sp>
      <p:sp>
        <p:nvSpPr>
          <p:cNvPr id="7" name="Rectangle 6"/>
          <p:cNvSpPr/>
          <p:nvPr/>
        </p:nvSpPr>
        <p:spPr>
          <a:xfrm>
            <a:off x="1021278" y="4229443"/>
            <a:ext cx="7284522" cy="308759"/>
          </a:xfrm>
          <a:prstGeom prst="rect">
            <a:avLst/>
          </a:prstGeom>
          <a:solidFill>
            <a:srgbClr val="FFFFCC"/>
          </a:solidFill>
          <a:ln>
            <a:noFill/>
          </a:ln>
          <a:effectLst>
            <a:outerShdw blurRad="50800" dist="38100" dir="2700000" algn="tl" rotWithShape="0">
              <a:schemeClr val="bg1">
                <a:lumMod val="6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Content Placeholder 5"/>
          <p:cNvSpPr>
            <a:spLocks noGrp="1"/>
          </p:cNvSpPr>
          <p:nvPr>
            <p:ph idx="1"/>
          </p:nvPr>
        </p:nvSpPr>
        <p:spPr>
          <a:xfrm>
            <a:off x="1300355" y="2062869"/>
            <a:ext cx="5405245" cy="4342413"/>
          </a:xfrm>
        </p:spPr>
        <p:txBody>
          <a:bodyPr/>
          <a:lstStyle/>
          <a:p>
            <a:pPr marL="0" indent="0">
              <a:spcBef>
                <a:spcPts val="0"/>
              </a:spcBef>
              <a:spcAft>
                <a:spcPts val="0"/>
              </a:spcAft>
              <a:buNone/>
            </a:pPr>
            <a:endParaRPr lang="en-US" sz="1800" dirty="0" smtClean="0"/>
          </a:p>
          <a:p>
            <a:pPr marL="0" indent="0">
              <a:spcBef>
                <a:spcPts val="0"/>
              </a:spcBef>
              <a:spcAft>
                <a:spcPts val="600"/>
              </a:spcAft>
              <a:buNone/>
            </a:pPr>
            <a:r>
              <a:rPr lang="en-US" sz="1800" u="sng" dirty="0" smtClean="0"/>
              <a:t>Institution</a:t>
            </a:r>
          </a:p>
          <a:p>
            <a:pPr marL="0" indent="0">
              <a:spcBef>
                <a:spcPts val="0"/>
              </a:spcBef>
              <a:spcAft>
                <a:spcPts val="0"/>
              </a:spcAft>
              <a:buNone/>
            </a:pPr>
            <a:r>
              <a:rPr lang="en-US" sz="1800" dirty="0" smtClean="0"/>
              <a:t>AAU Public</a:t>
            </a:r>
          </a:p>
          <a:p>
            <a:pPr marL="0" indent="0">
              <a:spcBef>
                <a:spcPts val="0"/>
              </a:spcBef>
              <a:spcAft>
                <a:spcPts val="0"/>
              </a:spcAft>
              <a:buNone/>
            </a:pPr>
            <a:r>
              <a:rPr lang="en-US" sz="1800" dirty="0" smtClean="0"/>
              <a:t>AAU Public &amp; Private</a:t>
            </a:r>
          </a:p>
          <a:p>
            <a:pPr marL="0" indent="0">
              <a:spcBef>
                <a:spcPts val="0"/>
              </a:spcBef>
              <a:spcAft>
                <a:spcPts val="0"/>
              </a:spcAft>
              <a:buNone/>
            </a:pPr>
            <a:r>
              <a:rPr lang="en-US" sz="1800" dirty="0" smtClean="0"/>
              <a:t>SEC </a:t>
            </a:r>
          </a:p>
          <a:p>
            <a:pPr marL="0" indent="0">
              <a:spcBef>
                <a:spcPts val="0"/>
              </a:spcBef>
              <a:spcAft>
                <a:spcPts val="0"/>
              </a:spcAft>
              <a:buNone/>
            </a:pPr>
            <a:r>
              <a:rPr lang="en-US" sz="1800" dirty="0" smtClean="0"/>
              <a:t>Big XII</a:t>
            </a:r>
          </a:p>
          <a:p>
            <a:pPr marL="0" indent="0">
              <a:spcBef>
                <a:spcPts val="0"/>
              </a:spcBef>
              <a:spcAft>
                <a:spcPts val="1200"/>
              </a:spcAft>
              <a:buNone/>
            </a:pPr>
            <a:r>
              <a:rPr lang="en-US" sz="1800" dirty="0" smtClean="0"/>
              <a:t>Big Ten </a:t>
            </a:r>
          </a:p>
          <a:p>
            <a:pPr marL="0" indent="0">
              <a:spcBef>
                <a:spcPts val="0"/>
              </a:spcBef>
              <a:spcAft>
                <a:spcPts val="1800"/>
              </a:spcAft>
              <a:buNone/>
            </a:pPr>
            <a:r>
              <a:rPr lang="en-US" sz="1800" b="1" dirty="0" smtClean="0"/>
              <a:t>University of Missouri-Columbia</a:t>
            </a:r>
          </a:p>
          <a:p>
            <a:pPr marL="0" indent="0">
              <a:spcBef>
                <a:spcPts val="0"/>
              </a:spcBef>
              <a:spcAft>
                <a:spcPts val="1200"/>
              </a:spcAft>
              <a:buNone/>
            </a:pPr>
            <a:endParaRPr lang="en-US" sz="1800" dirty="0" smtClean="0"/>
          </a:p>
          <a:p>
            <a:pPr marL="0" indent="0">
              <a:spcBef>
                <a:spcPts val="0"/>
              </a:spcBef>
              <a:spcAft>
                <a:spcPts val="0"/>
              </a:spcAft>
              <a:buNone/>
            </a:pPr>
            <a:endParaRPr lang="en-US" sz="1800" dirty="0" smtClean="0"/>
          </a:p>
          <a:p>
            <a:pPr marL="0" indent="0">
              <a:spcBef>
                <a:spcPts val="0"/>
              </a:spcBef>
              <a:spcAft>
                <a:spcPts val="0"/>
              </a:spcAft>
              <a:buNone/>
            </a:pPr>
            <a:endParaRPr lang="en-US" sz="1800" dirty="0" smtClean="0"/>
          </a:p>
        </p:txBody>
      </p:sp>
      <p:sp>
        <p:nvSpPr>
          <p:cNvPr id="9" name="Content Placeholder 5"/>
          <p:cNvSpPr txBox="1">
            <a:spLocks/>
          </p:cNvSpPr>
          <p:nvPr/>
        </p:nvSpPr>
        <p:spPr bwMode="auto">
          <a:xfrm>
            <a:off x="6965915" y="2060888"/>
            <a:ext cx="1196455" cy="43424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r" eaLnBrk="0" hangingPunct="0">
              <a:defRPr/>
            </a:pPr>
            <a:r>
              <a:rPr lang="en-US" b="1" dirty="0">
                <a:solidFill>
                  <a:prstClr val="black"/>
                </a:solidFill>
              </a:rPr>
              <a:t> </a:t>
            </a:r>
          </a:p>
          <a:p>
            <a:pPr algn="r" eaLnBrk="0" hangingPunct="0">
              <a:spcAft>
                <a:spcPts val="600"/>
              </a:spcAft>
              <a:defRPr/>
            </a:pPr>
            <a:r>
              <a:rPr lang="en-US" u="sng" dirty="0">
                <a:solidFill>
                  <a:prstClr val="black"/>
                </a:solidFill>
              </a:rPr>
              <a:t>Average</a:t>
            </a:r>
          </a:p>
          <a:p>
            <a:pPr algn="r" eaLnBrk="0" hangingPunct="0">
              <a:defRPr/>
            </a:pPr>
            <a:r>
              <a:rPr lang="en-US" b="1" dirty="0" smtClean="0">
                <a:solidFill>
                  <a:prstClr val="black"/>
                </a:solidFill>
              </a:rPr>
              <a:t>$10,434</a:t>
            </a:r>
            <a:endParaRPr lang="en-US" b="1" dirty="0">
              <a:solidFill>
                <a:prstClr val="black"/>
              </a:solidFill>
            </a:endParaRPr>
          </a:p>
          <a:p>
            <a:pPr algn="r" eaLnBrk="0" hangingPunct="0">
              <a:defRPr/>
            </a:pPr>
            <a:r>
              <a:rPr lang="en-US" b="1" dirty="0" smtClean="0">
                <a:solidFill>
                  <a:prstClr val="black"/>
                </a:solidFill>
              </a:rPr>
              <a:t>$23,706</a:t>
            </a:r>
            <a:endParaRPr lang="en-US" b="1" dirty="0">
              <a:solidFill>
                <a:prstClr val="black"/>
              </a:solidFill>
            </a:endParaRPr>
          </a:p>
          <a:p>
            <a:pPr algn="r" eaLnBrk="0" hangingPunct="0">
              <a:defRPr/>
            </a:pPr>
            <a:r>
              <a:rPr lang="en-US" b="1" dirty="0" smtClean="0">
                <a:solidFill>
                  <a:prstClr val="black"/>
                </a:solidFill>
              </a:rPr>
              <a:t>$10,183</a:t>
            </a:r>
            <a:endParaRPr lang="en-US" b="1" dirty="0">
              <a:solidFill>
                <a:prstClr val="black"/>
              </a:solidFill>
            </a:endParaRPr>
          </a:p>
          <a:p>
            <a:pPr algn="r" eaLnBrk="0" hangingPunct="0">
              <a:defRPr/>
            </a:pPr>
            <a:r>
              <a:rPr lang="en-US" b="1" dirty="0" smtClean="0">
                <a:solidFill>
                  <a:prstClr val="black"/>
                </a:solidFill>
              </a:rPr>
              <a:t>$10,383</a:t>
            </a:r>
            <a:endParaRPr lang="en-US" b="1" dirty="0">
              <a:solidFill>
                <a:prstClr val="black"/>
              </a:solidFill>
            </a:endParaRPr>
          </a:p>
          <a:p>
            <a:pPr algn="r" eaLnBrk="0" hangingPunct="0">
              <a:spcAft>
                <a:spcPts val="1200"/>
              </a:spcAft>
              <a:defRPr/>
            </a:pPr>
            <a:r>
              <a:rPr lang="en-US" b="1" dirty="0" smtClean="0">
                <a:solidFill>
                  <a:prstClr val="black"/>
                </a:solidFill>
              </a:rPr>
              <a:t>$13,555</a:t>
            </a:r>
          </a:p>
          <a:p>
            <a:pPr algn="r" eaLnBrk="0" hangingPunct="0">
              <a:spcAft>
                <a:spcPts val="1800"/>
              </a:spcAft>
              <a:defRPr/>
            </a:pPr>
            <a:r>
              <a:rPr lang="en-US" b="1" dirty="0" smtClean="0">
                <a:solidFill>
                  <a:prstClr val="black"/>
                </a:solidFill>
              </a:rPr>
              <a:t>$  8,989</a:t>
            </a:r>
          </a:p>
          <a:p>
            <a:pPr algn="r" eaLnBrk="0" hangingPunct="0">
              <a:spcAft>
                <a:spcPts val="1200"/>
              </a:spcAft>
              <a:defRPr/>
            </a:pPr>
            <a:endParaRPr lang="en-US" dirty="0">
              <a:solidFill>
                <a:prstClr val="black"/>
              </a:solidFill>
            </a:endParaRPr>
          </a:p>
          <a:p>
            <a:pPr algn="r" eaLnBrk="0" hangingPunct="0">
              <a:spcAft>
                <a:spcPts val="1200"/>
              </a:spcAft>
              <a:defRPr/>
            </a:pPr>
            <a:endParaRPr lang="en-US" dirty="0">
              <a:solidFill>
                <a:prstClr val="black"/>
              </a:solidFill>
            </a:endParaRPr>
          </a:p>
          <a:p>
            <a:pPr algn="r" eaLnBrk="0" hangingPunct="0">
              <a:spcAft>
                <a:spcPts val="1200"/>
              </a:spcAft>
              <a:defRPr/>
            </a:pPr>
            <a:endParaRPr lang="en-US" dirty="0">
              <a:solidFill>
                <a:prstClr val="black"/>
              </a:solidFill>
            </a:endParaRPr>
          </a:p>
          <a:p>
            <a:pPr algn="r" eaLnBrk="0" hangingPunct="0">
              <a:defRPr/>
            </a:pPr>
            <a:endParaRPr lang="en-US" dirty="0">
              <a:solidFill>
                <a:prstClr val="black"/>
              </a:solidFill>
            </a:endParaRPr>
          </a:p>
          <a:p>
            <a:pPr algn="r" eaLnBrk="0" hangingPunct="0">
              <a:defRPr/>
            </a:pPr>
            <a:endParaRPr lang="en-US" dirty="0">
              <a:solidFill>
                <a:prstClr val="black"/>
              </a:solidFill>
            </a:endParaRPr>
          </a:p>
          <a:p>
            <a:pPr algn="r" eaLnBrk="0" hangingPunct="0">
              <a:defRPr/>
            </a:pPr>
            <a:endParaRPr lang="en-US" dirty="0">
              <a:solidFill>
                <a:prstClr val="black"/>
              </a:solidFill>
            </a:endParaRPr>
          </a:p>
          <a:p>
            <a:pPr algn="r" eaLnBrk="0" hangingPunct="0">
              <a:defRPr/>
            </a:pPr>
            <a:endParaRPr lang="en-US" dirty="0">
              <a:solidFill>
                <a:prstClr val="black"/>
              </a:solidFill>
            </a:endParaRPr>
          </a:p>
          <a:p>
            <a:pPr algn="r" eaLnBrk="0" hangingPunct="0">
              <a:defRPr/>
            </a:pPr>
            <a:endParaRPr lang="en-US" dirty="0">
              <a:solidFill>
                <a:prstClr val="black"/>
              </a:solidFill>
            </a:endParaRPr>
          </a:p>
        </p:txBody>
      </p:sp>
      <p:sp>
        <p:nvSpPr>
          <p:cNvPr id="10" name="Content Placeholder 5"/>
          <p:cNvSpPr txBox="1">
            <a:spLocks/>
          </p:cNvSpPr>
          <p:nvPr/>
        </p:nvSpPr>
        <p:spPr bwMode="auto">
          <a:xfrm>
            <a:off x="5844520" y="2046034"/>
            <a:ext cx="1197864" cy="43424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r" eaLnBrk="0" hangingPunct="0">
              <a:defRPr/>
            </a:pPr>
            <a:r>
              <a:rPr lang="en-US" dirty="0">
                <a:solidFill>
                  <a:prstClr val="black"/>
                </a:solidFill>
              </a:rPr>
              <a:t> </a:t>
            </a:r>
          </a:p>
          <a:p>
            <a:pPr algn="r" eaLnBrk="0" hangingPunct="0">
              <a:spcAft>
                <a:spcPts val="600"/>
              </a:spcAft>
              <a:defRPr/>
            </a:pPr>
            <a:r>
              <a:rPr lang="en-US" u="sng" dirty="0">
                <a:solidFill>
                  <a:prstClr val="black"/>
                </a:solidFill>
              </a:rPr>
              <a:t>Lowest</a:t>
            </a:r>
          </a:p>
          <a:p>
            <a:pPr algn="r" eaLnBrk="0" hangingPunct="0">
              <a:defRPr/>
            </a:pPr>
            <a:r>
              <a:rPr lang="en-US" dirty="0">
                <a:solidFill>
                  <a:prstClr val="black"/>
                </a:solidFill>
              </a:rPr>
              <a:t>$</a:t>
            </a:r>
            <a:r>
              <a:rPr lang="en-US" dirty="0" smtClean="0">
                <a:solidFill>
                  <a:prstClr val="black"/>
                </a:solidFill>
              </a:rPr>
              <a:t>5,656</a:t>
            </a:r>
            <a:endParaRPr lang="en-US" dirty="0">
              <a:solidFill>
                <a:prstClr val="black"/>
              </a:solidFill>
            </a:endParaRPr>
          </a:p>
          <a:p>
            <a:pPr algn="r" eaLnBrk="0" hangingPunct="0">
              <a:defRPr/>
            </a:pPr>
            <a:r>
              <a:rPr lang="en-US" dirty="0" smtClean="0">
                <a:solidFill>
                  <a:prstClr val="black"/>
                </a:solidFill>
              </a:rPr>
              <a:t>$5,656</a:t>
            </a:r>
            <a:endParaRPr lang="en-US" dirty="0">
              <a:solidFill>
                <a:prstClr val="black"/>
              </a:solidFill>
            </a:endParaRPr>
          </a:p>
          <a:p>
            <a:pPr algn="r" eaLnBrk="0" hangingPunct="0">
              <a:defRPr/>
            </a:pPr>
            <a:r>
              <a:rPr lang="en-US" dirty="0" smtClean="0">
                <a:solidFill>
                  <a:prstClr val="black"/>
                </a:solidFill>
              </a:rPr>
              <a:t>$5,656</a:t>
            </a:r>
            <a:endParaRPr lang="en-US" dirty="0">
              <a:solidFill>
                <a:prstClr val="black"/>
              </a:solidFill>
            </a:endParaRPr>
          </a:p>
          <a:p>
            <a:pPr algn="r" eaLnBrk="0" hangingPunct="0">
              <a:defRPr/>
            </a:pPr>
            <a:r>
              <a:rPr lang="en-US" dirty="0" smtClean="0">
                <a:solidFill>
                  <a:prstClr val="black"/>
                </a:solidFill>
              </a:rPr>
              <a:t>$7,108</a:t>
            </a:r>
            <a:endParaRPr lang="en-US" dirty="0">
              <a:solidFill>
                <a:prstClr val="black"/>
              </a:solidFill>
            </a:endParaRPr>
          </a:p>
          <a:p>
            <a:pPr algn="r" eaLnBrk="0" hangingPunct="0">
              <a:spcAft>
                <a:spcPts val="1200"/>
              </a:spcAft>
              <a:defRPr/>
            </a:pPr>
            <a:r>
              <a:rPr lang="en-US" dirty="0" smtClean="0">
                <a:solidFill>
                  <a:prstClr val="black"/>
                </a:solidFill>
              </a:rPr>
              <a:t>$7,648</a:t>
            </a:r>
            <a:endParaRPr lang="en-US" dirty="0">
              <a:solidFill>
                <a:prstClr val="black"/>
              </a:solidFill>
            </a:endParaRPr>
          </a:p>
          <a:p>
            <a:pPr algn="r" eaLnBrk="0" hangingPunct="0">
              <a:defRPr/>
            </a:pPr>
            <a:endParaRPr lang="en-US" dirty="0">
              <a:solidFill>
                <a:prstClr val="black"/>
              </a:solidFill>
            </a:endParaRPr>
          </a:p>
          <a:p>
            <a:pPr algn="r" eaLnBrk="0" hangingPunct="0">
              <a:defRPr/>
            </a:pPr>
            <a:endParaRPr lang="en-US" dirty="0">
              <a:solidFill>
                <a:prstClr val="black"/>
              </a:solidFill>
            </a:endParaRPr>
          </a:p>
          <a:p>
            <a:pPr algn="r" eaLnBrk="0" hangingPunct="0">
              <a:defRPr/>
            </a:pPr>
            <a:endParaRPr lang="en-US" dirty="0">
              <a:solidFill>
                <a:prstClr val="black"/>
              </a:solidFill>
            </a:endParaRPr>
          </a:p>
          <a:p>
            <a:pPr algn="r" eaLnBrk="0" hangingPunct="0">
              <a:defRPr/>
            </a:pPr>
            <a:endParaRPr lang="en-US" dirty="0">
              <a:solidFill>
                <a:prstClr val="black"/>
              </a:solidFill>
            </a:endParaRPr>
          </a:p>
          <a:p>
            <a:pPr algn="r" eaLnBrk="0" hangingPunct="0">
              <a:defRPr/>
            </a:pPr>
            <a:endParaRPr lang="en-US" dirty="0">
              <a:solidFill>
                <a:prstClr val="black"/>
              </a:solidFill>
            </a:endParaRPr>
          </a:p>
        </p:txBody>
      </p:sp>
      <p:sp>
        <p:nvSpPr>
          <p:cNvPr id="11" name="Content Placeholder 5"/>
          <p:cNvSpPr txBox="1">
            <a:spLocks/>
          </p:cNvSpPr>
          <p:nvPr/>
        </p:nvSpPr>
        <p:spPr bwMode="auto">
          <a:xfrm>
            <a:off x="4724444" y="2058913"/>
            <a:ext cx="1197864" cy="43424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r" eaLnBrk="0" hangingPunct="0">
              <a:defRPr/>
            </a:pPr>
            <a:r>
              <a:rPr lang="en-US" dirty="0">
                <a:solidFill>
                  <a:prstClr val="black"/>
                </a:solidFill>
              </a:rPr>
              <a:t> </a:t>
            </a:r>
          </a:p>
          <a:p>
            <a:pPr algn="r" eaLnBrk="0" hangingPunct="0">
              <a:spcAft>
                <a:spcPts val="600"/>
              </a:spcAft>
              <a:defRPr/>
            </a:pPr>
            <a:r>
              <a:rPr lang="en-US" u="sng" dirty="0">
                <a:solidFill>
                  <a:prstClr val="black"/>
                </a:solidFill>
              </a:rPr>
              <a:t>Highest</a:t>
            </a:r>
          </a:p>
          <a:p>
            <a:pPr algn="r" eaLnBrk="0" hangingPunct="0">
              <a:defRPr/>
            </a:pPr>
            <a:r>
              <a:rPr lang="en-US" dirty="0" smtClean="0">
                <a:solidFill>
                  <a:prstClr val="black"/>
                </a:solidFill>
              </a:rPr>
              <a:t>$16,132</a:t>
            </a:r>
            <a:endParaRPr lang="en-US" dirty="0">
              <a:solidFill>
                <a:prstClr val="black"/>
              </a:solidFill>
            </a:endParaRPr>
          </a:p>
          <a:p>
            <a:pPr algn="r" eaLnBrk="0" hangingPunct="0">
              <a:defRPr/>
            </a:pPr>
            <a:r>
              <a:rPr lang="en-US" dirty="0" smtClean="0">
                <a:solidFill>
                  <a:prstClr val="black"/>
                </a:solidFill>
              </a:rPr>
              <a:t>$45,290</a:t>
            </a:r>
            <a:endParaRPr lang="en-US" dirty="0">
              <a:solidFill>
                <a:prstClr val="black"/>
              </a:solidFill>
            </a:endParaRPr>
          </a:p>
          <a:p>
            <a:pPr algn="r" eaLnBrk="0" hangingPunct="0">
              <a:defRPr/>
            </a:pPr>
            <a:r>
              <a:rPr lang="en-US" dirty="0" smtClean="0">
                <a:solidFill>
                  <a:prstClr val="black"/>
                </a:solidFill>
              </a:rPr>
              <a:t>$41,332</a:t>
            </a:r>
            <a:endParaRPr lang="en-US" dirty="0">
              <a:solidFill>
                <a:prstClr val="black"/>
              </a:solidFill>
            </a:endParaRPr>
          </a:p>
          <a:p>
            <a:pPr algn="r" eaLnBrk="0" hangingPunct="0">
              <a:defRPr/>
            </a:pPr>
            <a:r>
              <a:rPr lang="en-US" dirty="0" smtClean="0">
                <a:solidFill>
                  <a:prstClr val="black"/>
                </a:solidFill>
              </a:rPr>
              <a:t>$31,658</a:t>
            </a:r>
            <a:endParaRPr lang="en-US" dirty="0">
              <a:solidFill>
                <a:prstClr val="black"/>
              </a:solidFill>
            </a:endParaRPr>
          </a:p>
          <a:p>
            <a:pPr algn="r" eaLnBrk="0" hangingPunct="0">
              <a:spcAft>
                <a:spcPts val="1200"/>
              </a:spcAft>
              <a:defRPr/>
            </a:pPr>
            <a:r>
              <a:rPr lang="en-US" dirty="0" smtClean="0">
                <a:solidFill>
                  <a:prstClr val="black"/>
                </a:solidFill>
              </a:rPr>
              <a:t>$41,983</a:t>
            </a:r>
            <a:endParaRPr lang="en-US" dirty="0">
              <a:solidFill>
                <a:prstClr val="black"/>
              </a:solidFill>
            </a:endParaRPr>
          </a:p>
          <a:p>
            <a:pPr algn="r" eaLnBrk="0" hangingPunct="0">
              <a:spcAft>
                <a:spcPts val="1200"/>
              </a:spcAft>
              <a:defRPr/>
            </a:pPr>
            <a:endParaRPr lang="en-US" dirty="0">
              <a:solidFill>
                <a:prstClr val="black"/>
              </a:solidFill>
            </a:endParaRPr>
          </a:p>
          <a:p>
            <a:pPr algn="r" eaLnBrk="0" hangingPunct="0">
              <a:spcAft>
                <a:spcPts val="1200"/>
              </a:spcAft>
              <a:defRPr/>
            </a:pPr>
            <a:endParaRPr lang="en-US" dirty="0">
              <a:solidFill>
                <a:prstClr val="black"/>
              </a:solidFill>
            </a:endParaRPr>
          </a:p>
          <a:p>
            <a:pPr algn="r" eaLnBrk="0" hangingPunct="0">
              <a:defRPr/>
            </a:pPr>
            <a:endParaRPr lang="en-US" dirty="0">
              <a:solidFill>
                <a:prstClr val="black"/>
              </a:solidFill>
            </a:endParaRPr>
          </a:p>
          <a:p>
            <a:pPr algn="r" eaLnBrk="0" hangingPunct="0">
              <a:defRPr/>
            </a:pPr>
            <a:endParaRPr lang="en-US" dirty="0">
              <a:solidFill>
                <a:prstClr val="black"/>
              </a:solidFill>
            </a:endParaRPr>
          </a:p>
          <a:p>
            <a:pPr algn="r" eaLnBrk="0" hangingPunct="0">
              <a:defRPr/>
            </a:pPr>
            <a:endParaRPr lang="en-US" dirty="0">
              <a:solidFill>
                <a:prstClr val="black"/>
              </a:solidFill>
            </a:endParaRPr>
          </a:p>
          <a:p>
            <a:pPr algn="r" eaLnBrk="0" hangingPunct="0">
              <a:defRPr/>
            </a:pPr>
            <a:endParaRPr lang="en-US" dirty="0">
              <a:solidFill>
                <a:prstClr val="black"/>
              </a:solidFill>
            </a:endParaRPr>
          </a:p>
          <a:p>
            <a:pPr algn="r" eaLnBrk="0" hangingPunct="0">
              <a:defRPr/>
            </a:pPr>
            <a:endParaRPr lang="en-US" dirty="0">
              <a:solidFill>
                <a:prstClr val="black"/>
              </a:solidFill>
            </a:endParaRPr>
          </a:p>
        </p:txBody>
      </p:sp>
      <p:sp>
        <p:nvSpPr>
          <p:cNvPr id="12" name="TextBox 11"/>
          <p:cNvSpPr txBox="1"/>
          <p:nvPr/>
        </p:nvSpPr>
        <p:spPr>
          <a:xfrm>
            <a:off x="4972728" y="2010413"/>
            <a:ext cx="3124199" cy="369332"/>
          </a:xfrm>
          <a:prstGeom prst="rect">
            <a:avLst/>
          </a:prstGeom>
          <a:noFill/>
        </p:spPr>
        <p:txBody>
          <a:bodyPr wrap="square" rtlCol="0">
            <a:spAutoFit/>
          </a:bodyPr>
          <a:lstStyle/>
          <a:p>
            <a:pPr algn="ctr"/>
            <a:r>
              <a:rPr lang="en-US" dirty="0">
                <a:solidFill>
                  <a:prstClr val="black"/>
                </a:solidFill>
              </a:rPr>
              <a:t>Combined Tuition &amp; Fees</a:t>
            </a:r>
          </a:p>
        </p:txBody>
      </p:sp>
      <p:sp>
        <p:nvSpPr>
          <p:cNvPr id="15" name="Rectangle 14"/>
          <p:cNvSpPr/>
          <p:nvPr/>
        </p:nvSpPr>
        <p:spPr>
          <a:xfrm>
            <a:off x="990600" y="6324600"/>
            <a:ext cx="6705600" cy="369332"/>
          </a:xfrm>
          <a:prstGeom prst="rect">
            <a:avLst/>
          </a:prstGeom>
        </p:spPr>
        <p:txBody>
          <a:bodyPr wrap="square">
            <a:spAutoFit/>
          </a:bodyPr>
          <a:lstStyle/>
          <a:p>
            <a:r>
              <a:rPr lang="en-US" sz="1000" dirty="0" smtClean="0">
                <a:solidFill>
                  <a:prstClr val="black"/>
                </a:solidFill>
              </a:rPr>
              <a:t>Source: U.S. News Best Colleges 2012</a:t>
            </a:r>
            <a:r>
              <a:rPr lang="en-US" dirty="0">
                <a:solidFill>
                  <a:prstClr val="black"/>
                </a:solidFill>
              </a:rPr>
              <a:t>	</a:t>
            </a:r>
          </a:p>
        </p:txBody>
      </p:sp>
    </p:spTree>
    <p:extLst>
      <p:ext uri="{BB962C8B-B14F-4D97-AF65-F5344CB8AC3E}">
        <p14:creationId xmlns:p14="http://schemas.microsoft.com/office/powerpoint/2010/main" val="36431271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3000" b="-3000"/>
          </a:stretch>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3203575"/>
          </a:xfrm>
        </p:spPr>
        <p:txBody>
          <a:bodyPr>
            <a:normAutofit fontScale="90000"/>
          </a:bodyPr>
          <a:lstStyle/>
          <a:p>
            <a:r>
              <a:rPr lang="en-US" sz="7200" dirty="0" smtClean="0">
                <a:solidFill>
                  <a:srgbClr val="E8AE10"/>
                </a:solidFill>
                <a:latin typeface="Cambria" pitchFamily="18" charset="0"/>
                <a:ea typeface="Malgun Gothic" pitchFamily="34" charset="-127"/>
                <a:cs typeface="Times New Roman" pitchFamily="18" charset="0"/>
              </a:rPr>
              <a:t>2012</a:t>
            </a:r>
            <a:br>
              <a:rPr lang="en-US" sz="7200" dirty="0" smtClean="0">
                <a:solidFill>
                  <a:srgbClr val="E8AE10"/>
                </a:solidFill>
                <a:latin typeface="Cambria" pitchFamily="18" charset="0"/>
                <a:ea typeface="Malgun Gothic" pitchFamily="34" charset="-127"/>
                <a:cs typeface="Times New Roman" pitchFamily="18" charset="0"/>
              </a:rPr>
            </a:br>
            <a:r>
              <a:rPr lang="en-US" sz="7200" dirty="0" smtClean="0">
                <a:solidFill>
                  <a:schemeClr val="bg1"/>
                </a:solidFill>
                <a:latin typeface="Cambria" pitchFamily="18" charset="0"/>
                <a:ea typeface="Malgun Gothic" pitchFamily="34" charset="-127"/>
                <a:cs typeface="Times New Roman" pitchFamily="18" charset="0"/>
              </a:rPr>
              <a:t>BUDGET</a:t>
            </a:r>
            <a:br>
              <a:rPr lang="en-US" sz="7200" dirty="0" smtClean="0">
                <a:solidFill>
                  <a:schemeClr val="bg1"/>
                </a:solidFill>
                <a:latin typeface="Cambria" pitchFamily="18" charset="0"/>
                <a:ea typeface="Malgun Gothic" pitchFamily="34" charset="-127"/>
                <a:cs typeface="Times New Roman" pitchFamily="18" charset="0"/>
              </a:rPr>
            </a:br>
            <a:r>
              <a:rPr lang="en-US" sz="7200" dirty="0" smtClean="0">
                <a:solidFill>
                  <a:schemeClr val="bg1"/>
                </a:solidFill>
                <a:latin typeface="Cambria" pitchFamily="18" charset="0"/>
                <a:ea typeface="Malgun Gothic" pitchFamily="34" charset="-127"/>
                <a:cs typeface="Times New Roman" pitchFamily="18" charset="0"/>
              </a:rPr>
              <a:t>UPDATE</a:t>
            </a:r>
            <a:endParaRPr lang="en-US" sz="7200" dirty="0">
              <a:solidFill>
                <a:schemeClr val="bg1"/>
              </a:solidFill>
              <a:latin typeface="Cambria" pitchFamily="18" charset="0"/>
              <a:ea typeface="Malgun Gothic" pitchFamily="34" charset="-127"/>
              <a:cs typeface="Times New Roman" pitchFamily="18" charset="0"/>
            </a:endParaRPr>
          </a:p>
        </p:txBody>
      </p:sp>
      <p:sp>
        <p:nvSpPr>
          <p:cNvPr id="3" name="TextBox 2"/>
          <p:cNvSpPr txBox="1"/>
          <p:nvPr/>
        </p:nvSpPr>
        <p:spPr>
          <a:xfrm>
            <a:off x="685800" y="5961888"/>
            <a:ext cx="7772400" cy="369332"/>
          </a:xfrm>
          <a:prstGeom prst="rect">
            <a:avLst/>
          </a:prstGeom>
          <a:noFill/>
        </p:spPr>
        <p:txBody>
          <a:bodyPr wrap="square" rtlCol="0">
            <a:spAutoFit/>
          </a:bodyPr>
          <a:lstStyle/>
          <a:p>
            <a:pPr algn="ctr"/>
            <a:r>
              <a:rPr lang="en-US" dirty="0" smtClean="0">
                <a:solidFill>
                  <a:srgbClr val="FFC000"/>
                </a:solidFill>
                <a:latin typeface="+mj-lt"/>
              </a:rPr>
              <a:t>http://mubudget.missouri.edu/</a:t>
            </a:r>
            <a:endParaRPr lang="en-US" dirty="0">
              <a:solidFill>
                <a:srgbClr val="FFC000"/>
              </a:solidFill>
              <a:latin typeface="+mj-lt"/>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title"/>
          </p:nvPr>
        </p:nvSpPr>
        <p:spPr>
          <a:xfrm>
            <a:off x="228600" y="76200"/>
            <a:ext cx="8610600" cy="1143000"/>
          </a:xfrm>
        </p:spPr>
        <p:txBody>
          <a:bodyPr/>
          <a:lstStyle/>
          <a:p>
            <a:r>
              <a:rPr lang="en-US" sz="2800" dirty="0" smtClean="0">
                <a:solidFill>
                  <a:schemeClr val="tx1"/>
                </a:solidFill>
              </a:rPr>
              <a:t>State Support to Higher Education</a:t>
            </a:r>
            <a:r>
              <a:rPr lang="en-US" sz="2600" dirty="0" smtClean="0">
                <a:solidFill>
                  <a:schemeClr val="tx1"/>
                </a:solidFill>
              </a:rPr>
              <a:t/>
            </a:r>
            <a:br>
              <a:rPr lang="en-US" sz="2600" dirty="0" smtClean="0">
                <a:solidFill>
                  <a:schemeClr val="tx1"/>
                </a:solidFill>
              </a:rPr>
            </a:br>
            <a:r>
              <a:rPr lang="en-US" sz="1800" dirty="0" smtClean="0">
                <a:solidFill>
                  <a:schemeClr val="tx1"/>
                </a:solidFill>
              </a:rPr>
              <a:t>FY </a:t>
            </a:r>
            <a:r>
              <a:rPr lang="en-US" sz="1800" dirty="0" smtClean="0"/>
              <a:t>2011 Appropriation per Capita Ranking</a:t>
            </a:r>
            <a:r>
              <a:rPr lang="en-US" sz="1800" dirty="0" smtClean="0">
                <a:solidFill>
                  <a:schemeClr val="tx1"/>
                </a:solidFill>
              </a:rPr>
              <a:t>*</a:t>
            </a:r>
          </a:p>
        </p:txBody>
      </p:sp>
      <p:sp>
        <p:nvSpPr>
          <p:cNvPr id="57" name="TextBox 56"/>
          <p:cNvSpPr txBox="1"/>
          <p:nvPr/>
        </p:nvSpPr>
        <p:spPr>
          <a:xfrm>
            <a:off x="1066800" y="6446520"/>
            <a:ext cx="7086600" cy="246221"/>
          </a:xfrm>
          <a:prstGeom prst="rect">
            <a:avLst/>
          </a:prstGeom>
          <a:noFill/>
        </p:spPr>
        <p:txBody>
          <a:bodyPr wrap="square" rtlCol="0">
            <a:spAutoFit/>
          </a:bodyPr>
          <a:lstStyle/>
          <a:p>
            <a:r>
              <a:rPr lang="en-US" sz="1000" dirty="0" smtClean="0">
                <a:solidFill>
                  <a:prstClr val="black"/>
                </a:solidFill>
              </a:rPr>
              <a:t>*Information obtained from the </a:t>
            </a:r>
            <a:r>
              <a:rPr lang="en-US" sz="1000" i="1" dirty="0" smtClean="0">
                <a:solidFill>
                  <a:prstClr val="black"/>
                </a:solidFill>
              </a:rPr>
              <a:t>Grapevine Report </a:t>
            </a:r>
            <a:r>
              <a:rPr lang="en-US" sz="1000" dirty="0" smtClean="0">
                <a:solidFill>
                  <a:prstClr val="black"/>
                </a:solidFill>
              </a:rPr>
              <a:t>published by Illinois State University</a:t>
            </a:r>
            <a:endParaRPr lang="en-US" sz="1000" dirty="0">
              <a:solidFill>
                <a:prstClr val="black"/>
              </a:solidFill>
            </a:endParaRPr>
          </a:p>
        </p:txBody>
      </p:sp>
      <p:sp>
        <p:nvSpPr>
          <p:cNvPr id="20" name="Content Placeholder 55"/>
          <p:cNvSpPr txBox="1">
            <a:spLocks/>
          </p:cNvSpPr>
          <p:nvPr/>
        </p:nvSpPr>
        <p:spPr>
          <a:xfrm>
            <a:off x="3520440" y="2862072"/>
            <a:ext cx="2420112" cy="3276600"/>
          </a:xfrm>
          <a:prstGeom prst="rect">
            <a:avLst/>
          </a:prstGeom>
        </p:spPr>
        <p:txBody>
          <a:bodyPr vert="horz" lIns="91440" tIns="45720" rIns="91440" bIns="45720" rtlCol="0">
            <a:normAutofit fontScale="92500" lnSpcReduction="10000"/>
          </a:bodyPr>
          <a:lstStyle/>
          <a:p>
            <a:pPr marL="457200" indent="-457200">
              <a:spcBef>
                <a:spcPct val="20000"/>
              </a:spcBef>
              <a:buFontTx/>
              <a:buAutoNum type="arabicPeriod" startAt="41"/>
              <a:defRPr/>
            </a:pPr>
            <a:r>
              <a:rPr lang="en-US" sz="2000" dirty="0" smtClean="0">
                <a:solidFill>
                  <a:prstClr val="black"/>
                </a:solidFill>
              </a:rPr>
              <a:t>Michigan</a:t>
            </a:r>
          </a:p>
          <a:p>
            <a:pPr marL="457200" indent="-457200">
              <a:spcBef>
                <a:spcPct val="20000"/>
              </a:spcBef>
              <a:buFontTx/>
              <a:buAutoNum type="arabicPeriod" startAt="41"/>
              <a:defRPr/>
            </a:pPr>
            <a:r>
              <a:rPr lang="en-US" sz="2000" dirty="0" smtClean="0">
                <a:solidFill>
                  <a:prstClr val="black"/>
                </a:solidFill>
              </a:rPr>
              <a:t>Ohio</a:t>
            </a:r>
          </a:p>
          <a:p>
            <a:pPr marL="457200" indent="-457200">
              <a:spcBef>
                <a:spcPct val="20000"/>
              </a:spcBef>
              <a:buFontTx/>
              <a:buAutoNum type="arabicPeriod" startAt="41"/>
              <a:defRPr/>
            </a:pPr>
            <a:r>
              <a:rPr lang="en-US" sz="2000" dirty="0" smtClean="0">
                <a:solidFill>
                  <a:prstClr val="black"/>
                </a:solidFill>
              </a:rPr>
              <a:t>Pennsylvania</a:t>
            </a:r>
          </a:p>
          <a:p>
            <a:pPr marL="457200" indent="-457200">
              <a:spcBef>
                <a:spcPct val="20000"/>
              </a:spcBef>
              <a:buFontTx/>
              <a:buAutoNum type="arabicPeriod" startAt="41"/>
              <a:defRPr/>
            </a:pPr>
            <a:r>
              <a:rPr lang="en-US" sz="2000" dirty="0" smtClean="0">
                <a:solidFill>
                  <a:prstClr val="black"/>
                </a:solidFill>
              </a:rPr>
              <a:t>Rhode Island</a:t>
            </a:r>
          </a:p>
          <a:p>
            <a:pPr marL="457200" indent="-457200">
              <a:spcBef>
                <a:spcPct val="20000"/>
              </a:spcBef>
              <a:buFontTx/>
              <a:buAutoNum type="arabicPeriod" startAt="41"/>
              <a:defRPr/>
            </a:pPr>
            <a:r>
              <a:rPr lang="en-US" sz="2000" b="1" dirty="0" smtClean="0">
                <a:solidFill>
                  <a:prstClr val="black"/>
                </a:solidFill>
              </a:rPr>
              <a:t>Missouri</a:t>
            </a:r>
          </a:p>
          <a:p>
            <a:pPr marL="457200" indent="-457200">
              <a:spcBef>
                <a:spcPct val="20000"/>
              </a:spcBef>
              <a:buFontTx/>
              <a:buAutoNum type="arabicPeriod" startAt="41"/>
              <a:defRPr/>
            </a:pPr>
            <a:r>
              <a:rPr lang="en-US" sz="2000" dirty="0" smtClean="0">
                <a:solidFill>
                  <a:prstClr val="black"/>
                </a:solidFill>
              </a:rPr>
              <a:t>Oregon</a:t>
            </a:r>
          </a:p>
          <a:p>
            <a:pPr marL="457200" indent="-457200">
              <a:spcBef>
                <a:spcPct val="20000"/>
              </a:spcBef>
              <a:buFontTx/>
              <a:buAutoNum type="arabicPeriod" startAt="41"/>
              <a:defRPr/>
            </a:pPr>
            <a:r>
              <a:rPr lang="en-US" sz="2000" dirty="0" smtClean="0">
                <a:solidFill>
                  <a:prstClr val="black"/>
                </a:solidFill>
              </a:rPr>
              <a:t>Arizona</a:t>
            </a:r>
          </a:p>
          <a:p>
            <a:pPr marL="457200" indent="-457200">
              <a:spcBef>
                <a:spcPct val="20000"/>
              </a:spcBef>
              <a:buFontTx/>
              <a:buAutoNum type="arabicPeriod" startAt="41"/>
              <a:defRPr/>
            </a:pPr>
            <a:r>
              <a:rPr lang="en-US" sz="2000" dirty="0" smtClean="0">
                <a:solidFill>
                  <a:prstClr val="black"/>
                </a:solidFill>
              </a:rPr>
              <a:t>Colorado</a:t>
            </a:r>
          </a:p>
          <a:p>
            <a:pPr marL="457200" indent="-457200">
              <a:spcBef>
                <a:spcPct val="20000"/>
              </a:spcBef>
              <a:buFontTx/>
              <a:buAutoNum type="arabicPeriod" startAt="41"/>
              <a:defRPr/>
            </a:pPr>
            <a:r>
              <a:rPr lang="en-US" sz="2000" dirty="0" smtClean="0">
                <a:solidFill>
                  <a:prstClr val="black"/>
                </a:solidFill>
              </a:rPr>
              <a:t>Vermont</a:t>
            </a:r>
          </a:p>
          <a:p>
            <a:pPr marL="457200" indent="-457200">
              <a:spcBef>
                <a:spcPct val="20000"/>
              </a:spcBef>
              <a:buFontTx/>
              <a:buAutoNum type="arabicPeriod" startAt="41"/>
              <a:defRPr/>
            </a:pPr>
            <a:r>
              <a:rPr lang="en-US" sz="2000" dirty="0" smtClean="0">
                <a:solidFill>
                  <a:prstClr val="black"/>
                </a:solidFill>
              </a:rPr>
              <a:t>New Hampshire</a:t>
            </a:r>
          </a:p>
        </p:txBody>
      </p:sp>
      <p:sp>
        <p:nvSpPr>
          <p:cNvPr id="15" name="Rectangle 14"/>
          <p:cNvSpPr/>
          <p:nvPr/>
        </p:nvSpPr>
        <p:spPr>
          <a:xfrm>
            <a:off x="1877568" y="1764792"/>
            <a:ext cx="5486400" cy="923330"/>
          </a:xfrm>
          <a:prstGeom prst="rect">
            <a:avLst/>
          </a:prstGeom>
          <a:noFill/>
        </p:spPr>
        <p:txBody>
          <a:bodyPr wrap="square" lIns="91440" tIns="45720" rIns="91440" bIns="45720">
            <a:spAutoFit/>
            <a:scene3d>
              <a:camera prst="perspectiveLeft">
                <a:rot lat="0" lon="21599986" rev="0"/>
              </a:camera>
              <a:lightRig rig="threePt" dir="t"/>
            </a:scene3d>
          </a:bodyPr>
          <a:lstStyle/>
          <a:p>
            <a:pPr algn="ctr"/>
            <a:r>
              <a:rPr lang="en-US" sz="5400" dirty="0" smtClean="0">
                <a:ln w="18415" cmpd="sng">
                  <a:solidFill>
                    <a:srgbClr val="806E3C"/>
                  </a:solidFill>
                  <a:prstDash val="solid"/>
                </a:ln>
                <a:gradFill>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5400000" scaled="0"/>
                </a:gradFill>
                <a:effectLst>
                  <a:outerShdw blurRad="50800" dist="38100" algn="l" rotWithShape="0">
                    <a:prstClr val="black">
                      <a:alpha val="40000"/>
                    </a:prstClr>
                  </a:outerShdw>
                </a:effectLst>
                <a:latin typeface="Bodoni MT Black" pitchFamily="18" charset="0"/>
              </a:rPr>
              <a:t>BOTTOM TEN</a:t>
            </a:r>
            <a:endParaRPr lang="en-US" sz="5400" dirty="0">
              <a:ln w="18415" cmpd="sng">
                <a:solidFill>
                  <a:srgbClr val="806E3C"/>
                </a:solidFill>
                <a:prstDash val="solid"/>
              </a:ln>
              <a:gradFill>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5400000" scaled="0"/>
              </a:gradFill>
              <a:effectLst>
                <a:outerShdw blurRad="50800" dist="38100" algn="l" rotWithShape="0">
                  <a:prstClr val="black">
                    <a:alpha val="40000"/>
                  </a:prstClr>
                </a:outerShdw>
              </a:effectLst>
            </a:endParaRPr>
          </a:p>
        </p:txBody>
      </p:sp>
    </p:spTree>
    <p:extLst>
      <p:ext uri="{BB962C8B-B14F-4D97-AF65-F5344CB8AC3E}">
        <p14:creationId xmlns:p14="http://schemas.microsoft.com/office/powerpoint/2010/main" val="12639962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Box 56"/>
          <p:cNvSpPr txBox="1"/>
          <p:nvPr/>
        </p:nvSpPr>
        <p:spPr>
          <a:xfrm>
            <a:off x="1066800" y="6446520"/>
            <a:ext cx="7086600" cy="246221"/>
          </a:xfrm>
          <a:prstGeom prst="rect">
            <a:avLst/>
          </a:prstGeom>
          <a:noFill/>
        </p:spPr>
        <p:txBody>
          <a:bodyPr wrap="square" rtlCol="0">
            <a:spAutoFit/>
          </a:bodyPr>
          <a:lstStyle/>
          <a:p>
            <a:r>
              <a:rPr lang="en-US" sz="1000" dirty="0" smtClean="0"/>
              <a:t>*Information obtained from the </a:t>
            </a:r>
            <a:r>
              <a:rPr lang="en-US" sz="1000" i="1" dirty="0" smtClean="0"/>
              <a:t>Grapevine Report </a:t>
            </a:r>
            <a:r>
              <a:rPr lang="en-US" sz="1000" dirty="0" smtClean="0"/>
              <a:t>published by Illinois State University</a:t>
            </a:r>
            <a:endParaRPr lang="en-US" sz="1000" dirty="0"/>
          </a:p>
        </p:txBody>
      </p:sp>
      <p:sp>
        <p:nvSpPr>
          <p:cNvPr id="20" name="Content Placeholder 55"/>
          <p:cNvSpPr txBox="1">
            <a:spLocks/>
          </p:cNvSpPr>
          <p:nvPr/>
        </p:nvSpPr>
        <p:spPr>
          <a:xfrm>
            <a:off x="3523488" y="2855976"/>
            <a:ext cx="2221992" cy="344424"/>
          </a:xfrm>
          <a:prstGeom prst="rect">
            <a:avLst/>
          </a:prstGeom>
        </p:spPr>
        <p:txBody>
          <a:bodyPr vert="horz" lIns="91440" tIns="45720" rIns="91440" bIns="45720" rtlCol="0">
            <a:normAutofit fontScale="92500" lnSpcReduction="20000"/>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lang="en-US" sz="2000" dirty="0" smtClean="0"/>
              <a:t>Wyoming</a:t>
            </a:r>
            <a:endParaRPr kumimoji="0" lang="en-US" sz="2000" b="0" i="0" u="none" strike="noStrike" kern="1200" cap="none" spc="0" normalizeH="0" baseline="0" noProof="0" dirty="0">
              <a:ln>
                <a:noFill/>
              </a:ln>
              <a:solidFill>
                <a:schemeClr val="tx1"/>
              </a:solidFill>
              <a:effectLst/>
              <a:uLnTx/>
              <a:uFillTx/>
              <a:ea typeface="+mn-ea"/>
              <a:cs typeface="+mn-cs"/>
            </a:endParaRPr>
          </a:p>
        </p:txBody>
      </p:sp>
      <p:sp>
        <p:nvSpPr>
          <p:cNvPr id="21" name="Rectangle 20"/>
          <p:cNvSpPr/>
          <p:nvPr/>
        </p:nvSpPr>
        <p:spPr>
          <a:xfrm>
            <a:off x="2819400" y="1764792"/>
            <a:ext cx="3613490" cy="923330"/>
          </a:xfrm>
          <a:prstGeom prst="rect">
            <a:avLst/>
          </a:prstGeom>
          <a:noFill/>
        </p:spPr>
        <p:txBody>
          <a:bodyPr wrap="none" lIns="91440" tIns="45720" rIns="91440" bIns="45720">
            <a:spAutoFit/>
            <a:scene3d>
              <a:camera prst="perspectiveLeft">
                <a:rot lat="0" lon="21599986" rev="0"/>
              </a:camera>
              <a:lightRig rig="threePt" dir="t"/>
            </a:scene3d>
          </a:bodyPr>
          <a:lstStyle/>
          <a:p>
            <a:pPr algn="ctr"/>
            <a:r>
              <a:rPr lang="en-US" sz="5400" dirty="0" smtClean="0">
                <a:ln w="18415" cmpd="sng">
                  <a:solidFill>
                    <a:srgbClr val="806E3C"/>
                  </a:solidFill>
                  <a:prstDash val="solid"/>
                </a:ln>
                <a:gradFill>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5400000" scaled="0"/>
                </a:gradFill>
                <a:effectLst>
                  <a:outerShdw blurRad="50800" dist="38100" algn="l" rotWithShape="0">
                    <a:prstClr val="black">
                      <a:alpha val="40000"/>
                    </a:prstClr>
                  </a:outerShdw>
                </a:effectLst>
                <a:latin typeface="Bodoni MT Black" pitchFamily="18" charset="0"/>
              </a:rPr>
              <a:t>TOP TEN</a:t>
            </a:r>
            <a:endParaRPr lang="en-US" sz="5400" dirty="0">
              <a:ln w="18415" cmpd="sng">
                <a:solidFill>
                  <a:srgbClr val="806E3C"/>
                </a:solidFill>
                <a:prstDash val="solid"/>
              </a:ln>
              <a:gradFill>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5400000" scaled="0"/>
              </a:gradFill>
              <a:effectLst>
                <a:outerShdw blurRad="50800" dist="38100" algn="l" rotWithShape="0">
                  <a:prstClr val="black">
                    <a:alpha val="40000"/>
                  </a:prstClr>
                </a:outerShdw>
              </a:effectLst>
            </a:endParaRPr>
          </a:p>
        </p:txBody>
      </p:sp>
      <p:sp>
        <p:nvSpPr>
          <p:cNvPr id="8" name="Rectangle 3"/>
          <p:cNvSpPr txBox="1">
            <a:spLocks noChangeArrowheads="1"/>
          </p:cNvSpPr>
          <p:nvPr/>
        </p:nvSpPr>
        <p:spPr>
          <a:xfrm>
            <a:off x="228600" y="762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mj-lt"/>
                <a:ea typeface="+mj-ea"/>
                <a:cs typeface="+mj-cs"/>
              </a:rPr>
              <a:t>State Support to Higher Education</a:t>
            </a:r>
            <a:r>
              <a:rPr kumimoji="0" lang="en-US" sz="2600" b="0" i="0" u="none" strike="noStrike" kern="1200" cap="none" spc="0" normalizeH="0" baseline="0" noProof="0" dirty="0" smtClean="0">
                <a:ln>
                  <a:noFill/>
                </a:ln>
                <a:solidFill>
                  <a:schemeClr val="tx1"/>
                </a:solidFill>
                <a:effectLst/>
                <a:uLnTx/>
                <a:uFillTx/>
                <a:latin typeface="+mj-lt"/>
                <a:ea typeface="+mj-ea"/>
                <a:cs typeface="+mj-cs"/>
              </a:rPr>
              <a:t/>
            </a:r>
            <a:br>
              <a:rPr kumimoji="0" lang="en-US" sz="2600" b="0" i="0" u="none" strike="noStrike" kern="1200" cap="none" spc="0" normalizeH="0" baseline="0" noProof="0" dirty="0" smtClean="0">
                <a:ln>
                  <a:noFill/>
                </a:ln>
                <a:solidFill>
                  <a:schemeClr val="tx1"/>
                </a:solidFill>
                <a:effectLst/>
                <a:uLnTx/>
                <a:uFillTx/>
                <a:latin typeface="+mj-lt"/>
                <a:ea typeface="+mj-ea"/>
                <a:cs typeface="+mj-cs"/>
              </a:rPr>
            </a:br>
            <a:r>
              <a:rPr kumimoji="0" lang="en-US" sz="1800" b="0" i="0" u="none" strike="noStrike" kern="1200" cap="none" spc="0" normalizeH="0" baseline="0" noProof="0" dirty="0" smtClean="0">
                <a:ln>
                  <a:noFill/>
                </a:ln>
                <a:solidFill>
                  <a:schemeClr val="tx1"/>
                </a:solidFill>
                <a:effectLst/>
                <a:uLnTx/>
                <a:uFillTx/>
                <a:latin typeface="+mj-lt"/>
                <a:ea typeface="+mj-ea"/>
                <a:cs typeface="+mj-cs"/>
              </a:rPr>
              <a:t>FY 2011 Appropriation per Capita Ranking*</a:t>
            </a:r>
          </a:p>
        </p:txBody>
      </p:sp>
      <p:sp>
        <p:nvSpPr>
          <p:cNvPr id="6" name="Content Placeholder 55"/>
          <p:cNvSpPr txBox="1">
            <a:spLocks/>
          </p:cNvSpPr>
          <p:nvPr/>
        </p:nvSpPr>
        <p:spPr>
          <a:xfrm>
            <a:off x="3523488" y="3182112"/>
            <a:ext cx="2221992" cy="347472"/>
          </a:xfrm>
          <a:prstGeom prst="rect">
            <a:avLst/>
          </a:prstGeom>
        </p:spPr>
        <p:txBody>
          <a:bodyPr vert="horz" lIns="91440" tIns="45720" rIns="91440" bIns="45720" rtlCol="0">
            <a:normAutofit fontScale="92500" lnSpcReduction="20000"/>
          </a:bodyPr>
          <a:lstStyle/>
          <a:p>
            <a:pPr marL="457200" marR="0" lvl="0" indent="-457200" algn="l" defTabSz="914400" rtl="0" eaLnBrk="1" fontAlgn="auto" latinLnBrk="0" hangingPunct="1">
              <a:lnSpc>
                <a:spcPct val="100000"/>
              </a:lnSpc>
              <a:spcBef>
                <a:spcPct val="20000"/>
              </a:spcBef>
              <a:spcAft>
                <a:spcPts val="0"/>
              </a:spcAft>
              <a:buClrTx/>
              <a:buSzTx/>
              <a:buFont typeface="+mj-lt"/>
              <a:buAutoNum type="arabicPeriod" startAt="2"/>
              <a:tabLst/>
              <a:defRPr/>
            </a:pPr>
            <a:r>
              <a:rPr kumimoji="0" lang="en-US" sz="2000" b="0" i="0" u="none" strike="noStrike" kern="1200" cap="none" spc="0" normalizeH="0" baseline="0" noProof="0" dirty="0" smtClean="0">
                <a:ln>
                  <a:noFill/>
                </a:ln>
                <a:solidFill>
                  <a:schemeClr val="tx1"/>
                </a:solidFill>
                <a:effectLst/>
                <a:uLnTx/>
                <a:uFillTx/>
                <a:ea typeface="+mn-ea"/>
                <a:cs typeface="+mn-cs"/>
              </a:rPr>
              <a:t>Alaska</a:t>
            </a:r>
            <a:endParaRPr kumimoji="0" lang="en-US" sz="2000" b="0" i="0" u="none" strike="noStrike" kern="1200" cap="none" spc="0" normalizeH="0" baseline="0" noProof="0" dirty="0">
              <a:ln>
                <a:noFill/>
              </a:ln>
              <a:solidFill>
                <a:schemeClr val="tx1"/>
              </a:solidFill>
              <a:effectLst/>
              <a:uLnTx/>
              <a:uFillTx/>
              <a:ea typeface="+mn-ea"/>
              <a:cs typeface="+mn-cs"/>
            </a:endParaRPr>
          </a:p>
        </p:txBody>
      </p:sp>
      <p:sp>
        <p:nvSpPr>
          <p:cNvPr id="7" name="Content Placeholder 55"/>
          <p:cNvSpPr txBox="1">
            <a:spLocks/>
          </p:cNvSpPr>
          <p:nvPr/>
        </p:nvSpPr>
        <p:spPr>
          <a:xfrm>
            <a:off x="3523488" y="3816096"/>
            <a:ext cx="2221992" cy="347472"/>
          </a:xfrm>
          <a:prstGeom prst="rect">
            <a:avLst/>
          </a:prstGeom>
        </p:spPr>
        <p:txBody>
          <a:bodyPr vert="horz" lIns="91440" tIns="45720" rIns="91440" bIns="45720" rtlCol="0">
            <a:normAutofit fontScale="92500" lnSpcReduction="20000"/>
          </a:bodyPr>
          <a:lstStyle/>
          <a:p>
            <a:pPr marL="457200" marR="0" lvl="0" indent="-457200" algn="l" defTabSz="914400" rtl="0" eaLnBrk="1" fontAlgn="auto" latinLnBrk="0" hangingPunct="1">
              <a:lnSpc>
                <a:spcPct val="100000"/>
              </a:lnSpc>
              <a:spcBef>
                <a:spcPct val="20000"/>
              </a:spcBef>
              <a:spcAft>
                <a:spcPts val="0"/>
              </a:spcAft>
              <a:buClrTx/>
              <a:buSzTx/>
              <a:buFont typeface="+mj-lt"/>
              <a:buAutoNum type="arabicPeriod" startAt="4"/>
              <a:tabLst/>
              <a:defRPr/>
            </a:pPr>
            <a:r>
              <a:rPr kumimoji="0" lang="en-US" sz="2000" b="0" i="0" u="none" strike="noStrike" kern="1200" cap="none" spc="0" normalizeH="0" baseline="0" noProof="0" dirty="0" smtClean="0">
                <a:ln>
                  <a:noFill/>
                </a:ln>
                <a:solidFill>
                  <a:schemeClr val="tx1"/>
                </a:solidFill>
                <a:effectLst/>
                <a:uLnTx/>
                <a:uFillTx/>
                <a:ea typeface="+mn-ea"/>
                <a:cs typeface="+mn-cs"/>
              </a:rPr>
              <a:t>North Carolina</a:t>
            </a:r>
            <a:endParaRPr kumimoji="0" lang="en-US" sz="2000" b="0" i="0" u="none" strike="noStrike" kern="1200" cap="none" spc="0" normalizeH="0" baseline="0" noProof="0" dirty="0">
              <a:ln>
                <a:noFill/>
              </a:ln>
              <a:solidFill>
                <a:schemeClr val="tx1"/>
              </a:solidFill>
              <a:effectLst/>
              <a:uLnTx/>
              <a:uFillTx/>
              <a:ea typeface="+mn-ea"/>
              <a:cs typeface="+mn-cs"/>
            </a:endParaRPr>
          </a:p>
        </p:txBody>
      </p:sp>
      <p:sp>
        <p:nvSpPr>
          <p:cNvPr id="9" name="Content Placeholder 55"/>
          <p:cNvSpPr txBox="1">
            <a:spLocks/>
          </p:cNvSpPr>
          <p:nvPr/>
        </p:nvSpPr>
        <p:spPr>
          <a:xfrm>
            <a:off x="3523488" y="5727192"/>
            <a:ext cx="2221992" cy="347472"/>
          </a:xfrm>
          <a:prstGeom prst="rect">
            <a:avLst/>
          </a:prstGeom>
        </p:spPr>
        <p:txBody>
          <a:bodyPr vert="horz" lIns="91440" tIns="45720" rIns="91440" bIns="45720" rtlCol="0">
            <a:normAutofit fontScale="92500" lnSpcReduction="20000"/>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eriod" startAt="10"/>
              <a:tabLst/>
              <a:defRPr/>
            </a:pPr>
            <a:r>
              <a:rPr kumimoji="0" lang="en-US" sz="2000" b="0" i="0" u="none" strike="noStrike" kern="1200" cap="none" spc="0" normalizeH="0" baseline="0" noProof="0" dirty="0" smtClean="0">
                <a:ln>
                  <a:noFill/>
                </a:ln>
                <a:solidFill>
                  <a:schemeClr val="tx1"/>
                </a:solidFill>
                <a:effectLst/>
                <a:uLnTx/>
                <a:uFillTx/>
                <a:ea typeface="+mn-ea"/>
                <a:cs typeface="+mn-cs"/>
              </a:rPr>
              <a:t>Alabama</a:t>
            </a:r>
            <a:endParaRPr kumimoji="0" lang="en-US" sz="2000" b="0" i="0" u="none" strike="noStrike" kern="1200" cap="none" spc="0" normalizeH="0" baseline="0" noProof="0" dirty="0">
              <a:ln>
                <a:noFill/>
              </a:ln>
              <a:solidFill>
                <a:schemeClr val="tx1"/>
              </a:solidFill>
              <a:effectLst/>
              <a:uLnTx/>
              <a:uFillTx/>
              <a:ea typeface="+mn-ea"/>
              <a:cs typeface="+mn-cs"/>
            </a:endParaRPr>
          </a:p>
        </p:txBody>
      </p:sp>
      <p:sp>
        <p:nvSpPr>
          <p:cNvPr id="10" name="Content Placeholder 55"/>
          <p:cNvSpPr txBox="1">
            <a:spLocks/>
          </p:cNvSpPr>
          <p:nvPr/>
        </p:nvSpPr>
        <p:spPr>
          <a:xfrm>
            <a:off x="3523488" y="3499104"/>
            <a:ext cx="2221992" cy="347472"/>
          </a:xfrm>
          <a:prstGeom prst="rect">
            <a:avLst/>
          </a:prstGeom>
        </p:spPr>
        <p:txBody>
          <a:bodyPr vert="horz" lIns="91440" tIns="45720" rIns="91440" bIns="45720" rtlCol="0">
            <a:normAutofit fontScale="92500" lnSpcReduction="20000"/>
          </a:bodyPr>
          <a:lstStyle/>
          <a:p>
            <a:pPr marL="457200" marR="0" lvl="0" indent="-457200" algn="l" defTabSz="914400" rtl="0" eaLnBrk="1" fontAlgn="auto" latinLnBrk="0" hangingPunct="1">
              <a:lnSpc>
                <a:spcPct val="100000"/>
              </a:lnSpc>
              <a:spcBef>
                <a:spcPct val="20000"/>
              </a:spcBef>
              <a:spcAft>
                <a:spcPts val="0"/>
              </a:spcAft>
              <a:buClrTx/>
              <a:buSzTx/>
              <a:buFont typeface="+mj-lt"/>
              <a:buAutoNum type="arabicPeriod" startAt="3"/>
              <a:tabLst/>
              <a:defRPr/>
            </a:pPr>
            <a:r>
              <a:rPr lang="en-US" sz="2000" dirty="0" smtClean="0"/>
              <a:t>North Dakota</a:t>
            </a:r>
            <a:endParaRPr kumimoji="0" lang="en-US" sz="2000" b="0" i="0" u="none" strike="noStrike" kern="1200" cap="none" spc="0" normalizeH="0" baseline="0" noProof="0" dirty="0">
              <a:ln>
                <a:noFill/>
              </a:ln>
              <a:solidFill>
                <a:schemeClr val="tx1"/>
              </a:solidFill>
              <a:effectLst/>
              <a:uLnTx/>
              <a:uFillTx/>
              <a:ea typeface="+mn-ea"/>
              <a:cs typeface="+mn-cs"/>
            </a:endParaRPr>
          </a:p>
        </p:txBody>
      </p:sp>
      <p:sp>
        <p:nvSpPr>
          <p:cNvPr id="12" name="Content Placeholder 55"/>
          <p:cNvSpPr txBox="1">
            <a:spLocks/>
          </p:cNvSpPr>
          <p:nvPr/>
        </p:nvSpPr>
        <p:spPr>
          <a:xfrm>
            <a:off x="3523488" y="4133088"/>
            <a:ext cx="2221992" cy="347472"/>
          </a:xfrm>
          <a:prstGeom prst="rect">
            <a:avLst/>
          </a:prstGeom>
        </p:spPr>
        <p:txBody>
          <a:bodyPr vert="horz" lIns="91440" tIns="45720" rIns="91440" bIns="45720" rtlCol="0">
            <a:normAutofit fontScale="92500" lnSpcReduction="20000"/>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eriod" startAt="5"/>
              <a:tabLst/>
              <a:defRPr/>
            </a:pPr>
            <a:r>
              <a:rPr lang="en-US" sz="2000" dirty="0" smtClean="0"/>
              <a:t>New Mexico</a:t>
            </a:r>
            <a:endParaRPr kumimoji="0" lang="en-US" sz="2000" b="0" i="0" u="none" strike="noStrike" kern="1200" cap="none" spc="0" normalizeH="0" baseline="0" noProof="0" dirty="0">
              <a:ln>
                <a:noFill/>
              </a:ln>
              <a:solidFill>
                <a:schemeClr val="tx1"/>
              </a:solidFill>
              <a:effectLst/>
              <a:uLnTx/>
              <a:uFillTx/>
              <a:ea typeface="+mn-ea"/>
              <a:cs typeface="+mn-cs"/>
            </a:endParaRPr>
          </a:p>
        </p:txBody>
      </p:sp>
      <p:sp>
        <p:nvSpPr>
          <p:cNvPr id="13" name="Content Placeholder 55"/>
          <p:cNvSpPr txBox="1">
            <a:spLocks/>
          </p:cNvSpPr>
          <p:nvPr/>
        </p:nvSpPr>
        <p:spPr>
          <a:xfrm>
            <a:off x="3523488" y="4456176"/>
            <a:ext cx="2221992" cy="347472"/>
          </a:xfrm>
          <a:prstGeom prst="rect">
            <a:avLst/>
          </a:prstGeom>
        </p:spPr>
        <p:txBody>
          <a:bodyPr vert="horz" lIns="91440" tIns="45720" rIns="91440" bIns="45720" rtlCol="0">
            <a:normAutofit fontScale="92500" lnSpcReduction="20000"/>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eriod" startAt="6"/>
              <a:tabLst/>
              <a:defRPr/>
            </a:pPr>
            <a:r>
              <a:rPr kumimoji="0" lang="en-US" sz="2000" b="0" i="0" u="none" strike="noStrike" kern="1200" cap="none" spc="0" normalizeH="0" baseline="0" noProof="0" dirty="0" smtClean="0">
                <a:ln>
                  <a:noFill/>
                </a:ln>
                <a:solidFill>
                  <a:schemeClr val="tx1"/>
                </a:solidFill>
                <a:effectLst/>
                <a:uLnTx/>
                <a:uFillTx/>
                <a:ea typeface="+mn-ea"/>
                <a:cs typeface="+mn-cs"/>
              </a:rPr>
              <a:t>Hawaii</a:t>
            </a:r>
            <a:endParaRPr kumimoji="0" lang="en-US" sz="2000" b="0" i="0" u="none" strike="noStrike" kern="1200" cap="none" spc="0" normalizeH="0" baseline="0" noProof="0" dirty="0">
              <a:ln>
                <a:noFill/>
              </a:ln>
              <a:solidFill>
                <a:schemeClr val="tx1"/>
              </a:solidFill>
              <a:effectLst/>
              <a:uLnTx/>
              <a:uFillTx/>
              <a:ea typeface="+mn-ea"/>
              <a:cs typeface="+mn-cs"/>
            </a:endParaRPr>
          </a:p>
        </p:txBody>
      </p:sp>
      <p:sp>
        <p:nvSpPr>
          <p:cNvPr id="14" name="Content Placeholder 55"/>
          <p:cNvSpPr txBox="1">
            <a:spLocks/>
          </p:cNvSpPr>
          <p:nvPr/>
        </p:nvSpPr>
        <p:spPr>
          <a:xfrm>
            <a:off x="3523488" y="4773168"/>
            <a:ext cx="2221992" cy="347472"/>
          </a:xfrm>
          <a:prstGeom prst="rect">
            <a:avLst/>
          </a:prstGeom>
        </p:spPr>
        <p:txBody>
          <a:bodyPr vert="horz" lIns="91440" tIns="45720" rIns="91440" bIns="45720" rtlCol="0">
            <a:normAutofit fontScale="92500" lnSpcReduction="20000"/>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eriod" startAt="7"/>
              <a:tabLst/>
              <a:defRPr/>
            </a:pPr>
            <a:r>
              <a:rPr lang="en-US" sz="2000" dirty="0" smtClean="0"/>
              <a:t>Nebraska</a:t>
            </a:r>
            <a:endParaRPr kumimoji="0" lang="en-US" sz="2000" b="0" i="0" u="none" strike="noStrike" kern="1200" cap="none" spc="0" normalizeH="0" baseline="0" noProof="0" dirty="0">
              <a:ln>
                <a:noFill/>
              </a:ln>
              <a:solidFill>
                <a:schemeClr val="tx1"/>
              </a:solidFill>
              <a:effectLst/>
              <a:uLnTx/>
              <a:uFillTx/>
              <a:ea typeface="+mn-ea"/>
              <a:cs typeface="+mn-cs"/>
            </a:endParaRPr>
          </a:p>
        </p:txBody>
      </p:sp>
      <p:sp>
        <p:nvSpPr>
          <p:cNvPr id="15" name="Content Placeholder 55"/>
          <p:cNvSpPr txBox="1">
            <a:spLocks/>
          </p:cNvSpPr>
          <p:nvPr/>
        </p:nvSpPr>
        <p:spPr>
          <a:xfrm>
            <a:off x="3523488" y="5093208"/>
            <a:ext cx="2221992" cy="347472"/>
          </a:xfrm>
          <a:prstGeom prst="rect">
            <a:avLst/>
          </a:prstGeom>
        </p:spPr>
        <p:txBody>
          <a:bodyPr vert="horz" lIns="91440" tIns="45720" rIns="91440" bIns="45720" rtlCol="0">
            <a:normAutofit fontScale="92500" lnSpcReduction="20000"/>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eriod" startAt="8"/>
              <a:tabLst/>
              <a:defRPr/>
            </a:pPr>
            <a:r>
              <a:rPr kumimoji="0" lang="en-US" sz="2000" b="0" i="0" u="none" strike="noStrike" kern="1200" cap="none" spc="0" normalizeH="0" baseline="0" noProof="0" dirty="0" smtClean="0">
                <a:ln>
                  <a:noFill/>
                </a:ln>
                <a:solidFill>
                  <a:schemeClr val="tx1"/>
                </a:solidFill>
                <a:effectLst/>
                <a:uLnTx/>
                <a:uFillTx/>
                <a:ea typeface="+mn-ea"/>
                <a:cs typeface="+mn-cs"/>
              </a:rPr>
              <a:t>Mississippi</a:t>
            </a:r>
            <a:endParaRPr kumimoji="0" lang="en-US" sz="2000" b="0" i="0" u="none" strike="noStrike" kern="1200" cap="none" spc="0" normalizeH="0" baseline="0" noProof="0" dirty="0">
              <a:ln>
                <a:noFill/>
              </a:ln>
              <a:solidFill>
                <a:schemeClr val="tx1"/>
              </a:solidFill>
              <a:effectLst/>
              <a:uLnTx/>
              <a:uFillTx/>
              <a:ea typeface="+mn-ea"/>
              <a:cs typeface="+mn-cs"/>
            </a:endParaRPr>
          </a:p>
        </p:txBody>
      </p:sp>
      <p:sp>
        <p:nvSpPr>
          <p:cNvPr id="16" name="Content Placeholder 55"/>
          <p:cNvSpPr txBox="1">
            <a:spLocks/>
          </p:cNvSpPr>
          <p:nvPr/>
        </p:nvSpPr>
        <p:spPr>
          <a:xfrm>
            <a:off x="3523488" y="5411724"/>
            <a:ext cx="2221992" cy="347472"/>
          </a:xfrm>
          <a:prstGeom prst="rect">
            <a:avLst/>
          </a:prstGeom>
        </p:spPr>
        <p:txBody>
          <a:bodyPr vert="horz" lIns="91440" tIns="45720" rIns="91440" bIns="45720" rtlCol="0">
            <a:normAutofit fontScale="92500" lnSpcReduction="20000"/>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eriod" startAt="9"/>
              <a:tabLst/>
              <a:defRPr/>
            </a:pPr>
            <a:r>
              <a:rPr lang="en-US" sz="2000" dirty="0" smtClean="0"/>
              <a:t>Louisiana</a:t>
            </a:r>
            <a:endParaRPr kumimoji="0" lang="en-US" sz="2000" b="0" i="0" u="none" strike="noStrike" kern="1200" cap="none" spc="0" normalizeH="0" baseline="0" noProof="0" dirty="0">
              <a:ln>
                <a:noFill/>
              </a:ln>
              <a:solidFill>
                <a:schemeClr val="tx1"/>
              </a:solidFill>
              <a:effectLst/>
              <a:uLnTx/>
              <a:uFillTx/>
              <a:ea typeface="+mn-ea"/>
              <a:cs typeface="+mn-cs"/>
            </a:endParaRPr>
          </a:p>
        </p:txBody>
      </p:sp>
    </p:spTree>
    <p:extLst>
      <p:ext uri="{BB962C8B-B14F-4D97-AF65-F5344CB8AC3E}">
        <p14:creationId xmlns:p14="http://schemas.microsoft.com/office/powerpoint/2010/main" val="36338683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Pct val="0"/>
                                  </p:iterate>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6" grpId="0"/>
      <p:bldP spid="7" grpId="0"/>
      <p:bldP spid="9" grpId="0"/>
      <p:bldP spid="10" grpId="0"/>
      <p:bldP spid="12" grpId="0"/>
      <p:bldP spid="13" grpId="0"/>
      <p:bldP spid="14" grpId="0"/>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Cambria" pitchFamily="18" charset="0"/>
              </a:rPr>
              <a:t>Total MU Campus Funding</a:t>
            </a:r>
            <a:r>
              <a:rPr lang="en-US" dirty="0" smtClean="0">
                <a:latin typeface="Cambria" pitchFamily="18" charset="0"/>
              </a:rPr>
              <a:t/>
            </a:r>
            <a:br>
              <a:rPr lang="en-US" dirty="0" smtClean="0">
                <a:latin typeface="Cambria" pitchFamily="18" charset="0"/>
              </a:rPr>
            </a:br>
            <a:r>
              <a:rPr lang="en-US" sz="2000" dirty="0" smtClean="0">
                <a:latin typeface="Cambria" pitchFamily="18" charset="0"/>
              </a:rPr>
              <a:t>Fiscal Year 2012</a:t>
            </a:r>
            <a:endParaRPr lang="en-US" sz="2000" dirty="0">
              <a:latin typeface="Cambria" pitchFamily="18" charset="0"/>
            </a:endParaRPr>
          </a:p>
        </p:txBody>
      </p:sp>
      <p:sp>
        <p:nvSpPr>
          <p:cNvPr id="3" name="Content Placeholder 2"/>
          <p:cNvSpPr>
            <a:spLocks noGrp="1"/>
          </p:cNvSpPr>
          <p:nvPr>
            <p:ph idx="1"/>
          </p:nvPr>
        </p:nvSpPr>
        <p:spPr>
          <a:xfrm>
            <a:off x="816864" y="1600200"/>
            <a:ext cx="4419600" cy="5105400"/>
          </a:xfrm>
        </p:spPr>
        <p:txBody>
          <a:bodyPr>
            <a:noAutofit/>
          </a:bodyPr>
          <a:lstStyle/>
          <a:p>
            <a:pPr>
              <a:buNone/>
            </a:pPr>
            <a:r>
              <a:rPr lang="en-US" sz="1600" dirty="0" smtClean="0"/>
              <a:t>	</a:t>
            </a:r>
          </a:p>
          <a:p>
            <a:pPr>
              <a:buNone/>
            </a:pPr>
            <a:r>
              <a:rPr lang="en-US" sz="1600" dirty="0" smtClean="0"/>
              <a:t>	</a:t>
            </a:r>
            <a:r>
              <a:rPr lang="en-US" sz="1600" dirty="0"/>
              <a:t>Operating </a:t>
            </a:r>
            <a:r>
              <a:rPr lang="en-US" sz="1600" dirty="0" smtClean="0"/>
              <a:t>Fund</a:t>
            </a:r>
            <a:endParaRPr lang="en-US" sz="1600" dirty="0"/>
          </a:p>
          <a:p>
            <a:pPr>
              <a:buNone/>
            </a:pPr>
            <a:r>
              <a:rPr lang="en-US" sz="1600" dirty="0" smtClean="0"/>
              <a:t>	Targeted </a:t>
            </a:r>
            <a:r>
              <a:rPr lang="en-US" sz="1600" dirty="0"/>
              <a:t>Tuition &amp; Fees</a:t>
            </a:r>
          </a:p>
          <a:p>
            <a:pPr>
              <a:buNone/>
            </a:pPr>
            <a:r>
              <a:rPr lang="en-US" sz="1600" dirty="0" smtClean="0"/>
              <a:t>	Federal </a:t>
            </a:r>
            <a:r>
              <a:rPr lang="en-US" sz="1600" dirty="0"/>
              <a:t>Appropriations</a:t>
            </a:r>
          </a:p>
          <a:p>
            <a:pPr>
              <a:buNone/>
            </a:pPr>
            <a:r>
              <a:rPr lang="en-US" sz="1600" dirty="0" smtClean="0"/>
              <a:t>	Targeted </a:t>
            </a:r>
            <a:r>
              <a:rPr lang="en-US" sz="1600" dirty="0"/>
              <a:t>State Appropriations</a:t>
            </a:r>
          </a:p>
          <a:p>
            <a:pPr>
              <a:buNone/>
            </a:pPr>
            <a:r>
              <a:rPr lang="en-US" sz="1600" dirty="0" smtClean="0"/>
              <a:t>	Grants </a:t>
            </a:r>
            <a:r>
              <a:rPr lang="en-US" sz="1600" dirty="0"/>
              <a:t>&amp; Contracts</a:t>
            </a:r>
          </a:p>
          <a:p>
            <a:pPr>
              <a:buNone/>
            </a:pPr>
            <a:r>
              <a:rPr lang="en-US" sz="1600" dirty="0" smtClean="0"/>
              <a:t>	Gifts</a:t>
            </a:r>
            <a:r>
              <a:rPr lang="en-US" sz="1600" dirty="0"/>
              <a:t>, </a:t>
            </a:r>
            <a:r>
              <a:rPr lang="en-US" sz="1600" dirty="0" smtClean="0"/>
              <a:t>Endowment </a:t>
            </a:r>
            <a:r>
              <a:rPr lang="en-US" sz="1600" dirty="0"/>
              <a:t>&amp; Investment Income</a:t>
            </a:r>
            <a:endParaRPr lang="en-US" sz="1600" dirty="0" smtClean="0"/>
          </a:p>
          <a:p>
            <a:pPr>
              <a:buNone/>
            </a:pPr>
            <a:r>
              <a:rPr lang="en-US" sz="1600" dirty="0" smtClean="0"/>
              <a:t>	Enterprise Operations</a:t>
            </a:r>
          </a:p>
          <a:p>
            <a:pPr>
              <a:buNone/>
            </a:pPr>
            <a:endParaRPr lang="en-US" sz="1600" dirty="0" smtClean="0"/>
          </a:p>
          <a:p>
            <a:pPr>
              <a:buNone/>
            </a:pPr>
            <a:r>
              <a:rPr lang="en-US" sz="1600" dirty="0" smtClean="0"/>
              <a:t>	Total Revenue	</a:t>
            </a:r>
          </a:p>
          <a:p>
            <a:pPr>
              <a:buNone/>
            </a:pPr>
            <a:endParaRPr lang="en-US" sz="1600" dirty="0" smtClean="0"/>
          </a:p>
          <a:p>
            <a:pPr>
              <a:buNone/>
            </a:pPr>
            <a:r>
              <a:rPr lang="en-US" sz="1600" dirty="0" smtClean="0"/>
              <a:t>		</a:t>
            </a:r>
            <a:endParaRPr lang="en-US" sz="1000" dirty="0" smtClean="0"/>
          </a:p>
          <a:p>
            <a:pPr>
              <a:buNone/>
            </a:pPr>
            <a:endParaRPr lang="en-US" sz="1000" dirty="0" smtClean="0"/>
          </a:p>
          <a:p>
            <a:pPr>
              <a:buNone/>
            </a:pPr>
            <a:endParaRPr lang="en-US" sz="1000" dirty="0"/>
          </a:p>
          <a:p>
            <a:pPr>
              <a:buNone/>
            </a:pPr>
            <a:endParaRPr lang="en-US" sz="1000" dirty="0" smtClean="0"/>
          </a:p>
          <a:p>
            <a:pPr>
              <a:buNone/>
            </a:pPr>
            <a:endParaRPr lang="en-US" sz="1000" dirty="0"/>
          </a:p>
          <a:p>
            <a:pPr>
              <a:buNone/>
            </a:pPr>
            <a:endParaRPr lang="en-US" sz="1000" dirty="0" smtClean="0"/>
          </a:p>
          <a:p>
            <a:pPr>
              <a:buNone/>
            </a:pPr>
            <a:endParaRPr lang="en-US" sz="1000" dirty="0" smtClean="0"/>
          </a:p>
          <a:p>
            <a:pPr>
              <a:buNone/>
            </a:pPr>
            <a:endParaRPr lang="en-US" sz="1000" dirty="0" smtClean="0"/>
          </a:p>
          <a:p>
            <a:pPr>
              <a:buNone/>
            </a:pPr>
            <a:r>
              <a:rPr lang="en-US" sz="1000" dirty="0" smtClean="0"/>
              <a:t>	</a:t>
            </a:r>
          </a:p>
        </p:txBody>
      </p:sp>
      <p:sp>
        <p:nvSpPr>
          <p:cNvPr id="4" name="Content Placeholder 2"/>
          <p:cNvSpPr txBox="1">
            <a:spLocks/>
          </p:cNvSpPr>
          <p:nvPr/>
        </p:nvSpPr>
        <p:spPr>
          <a:xfrm>
            <a:off x="4666488" y="1600200"/>
            <a:ext cx="2209800" cy="5105400"/>
          </a:xfrm>
          <a:prstGeom prst="rect">
            <a:avLst/>
          </a:prstGeom>
        </p:spPr>
        <p:txBody>
          <a:bodyPr vert="horz" lIns="91440" tIns="45720" rIns="91440" bIns="45720" rtlCol="0">
            <a:normAutofit/>
          </a:bodyPr>
          <a:lstStyle/>
          <a:p>
            <a:pPr marL="342900" lvl="0" indent="-342900" algn="r">
              <a:spcBef>
                <a:spcPct val="20000"/>
              </a:spcBef>
            </a:pPr>
            <a:endParaRPr lang="en-US" sz="1600" dirty="0" smtClean="0"/>
          </a:p>
          <a:p>
            <a:pPr marL="342900" lvl="0" indent="-342900" algn="r">
              <a:spcBef>
                <a:spcPct val="20000"/>
              </a:spcBef>
            </a:pPr>
            <a:r>
              <a:rPr lang="en-US" sz="1600" dirty="0" smtClean="0"/>
              <a:t>$510,201,180 </a:t>
            </a:r>
          </a:p>
          <a:p>
            <a:pPr marL="342900" lvl="0" indent="-342900" algn="r">
              <a:spcBef>
                <a:spcPct val="20000"/>
              </a:spcBef>
            </a:pPr>
            <a:r>
              <a:rPr lang="en-US" sz="1600" dirty="0" smtClean="0"/>
              <a:t>76,008,493 </a:t>
            </a:r>
          </a:p>
          <a:p>
            <a:pPr marL="342900" lvl="0" indent="-342900" algn="r">
              <a:spcBef>
                <a:spcPct val="20000"/>
              </a:spcBef>
            </a:pPr>
            <a:r>
              <a:rPr lang="en-US" sz="1600" dirty="0" smtClean="0"/>
              <a:t>16,572,476 </a:t>
            </a:r>
          </a:p>
          <a:p>
            <a:pPr marL="342900" lvl="0" indent="-342900" algn="r">
              <a:spcBef>
                <a:spcPct val="20000"/>
              </a:spcBef>
            </a:pPr>
            <a:r>
              <a:rPr lang="en-US" sz="1600" dirty="0" smtClean="0"/>
              <a:t>36,843,795 </a:t>
            </a:r>
          </a:p>
          <a:p>
            <a:pPr marL="342900" lvl="0" indent="-342900" algn="r">
              <a:spcBef>
                <a:spcPct val="20000"/>
              </a:spcBef>
            </a:pPr>
            <a:r>
              <a:rPr lang="en-US" sz="1600" dirty="0" smtClean="0"/>
              <a:t>227,142,000 </a:t>
            </a:r>
          </a:p>
          <a:p>
            <a:pPr marL="342900" lvl="0" indent="-342900" algn="r">
              <a:spcBef>
                <a:spcPct val="20000"/>
              </a:spcBef>
            </a:pPr>
            <a:r>
              <a:rPr lang="en-US" sz="1600" dirty="0" smtClean="0"/>
              <a:t>66,169,575 </a:t>
            </a:r>
          </a:p>
          <a:p>
            <a:pPr marL="342900" lvl="0" indent="-342900" algn="r">
              <a:spcBef>
                <a:spcPct val="20000"/>
              </a:spcBef>
            </a:pPr>
            <a:r>
              <a:rPr lang="en-US" sz="1600" u="sng" dirty="0" smtClean="0"/>
              <a:t>1,094,832,199</a:t>
            </a:r>
            <a:r>
              <a:rPr lang="en-US" sz="1600" dirty="0" smtClean="0"/>
              <a:t> </a:t>
            </a:r>
          </a:p>
          <a:p>
            <a:pPr marL="342900" lvl="0" indent="-342900" algn="r">
              <a:spcBef>
                <a:spcPct val="20000"/>
              </a:spcBef>
            </a:pPr>
            <a:endParaRPr lang="en-US" sz="1600" dirty="0" smtClean="0"/>
          </a:p>
          <a:p>
            <a:pPr marL="342900" lvl="0" indent="-342900" algn="r">
              <a:spcBef>
                <a:spcPct val="20000"/>
              </a:spcBef>
            </a:pPr>
            <a:r>
              <a:rPr lang="en-US" sz="1600" b="1" dirty="0" smtClean="0"/>
              <a:t>2,027,769,719</a:t>
            </a:r>
            <a:r>
              <a:rPr lang="en-US" sz="1600" dirty="0" smtClean="0"/>
              <a:t> </a:t>
            </a:r>
          </a:p>
          <a:p>
            <a:pPr marL="342900" lvl="0" indent="-342900" algn="r">
              <a:spcBef>
                <a:spcPct val="20000"/>
              </a:spcBef>
            </a:pPr>
            <a:endParaRPr lang="en-US" sz="1600" dirty="0" smtClean="0"/>
          </a:p>
        </p:txBody>
      </p:sp>
      <p:sp>
        <p:nvSpPr>
          <p:cNvPr id="5" name="Content Placeholder 2"/>
          <p:cNvSpPr txBox="1">
            <a:spLocks/>
          </p:cNvSpPr>
          <p:nvPr/>
        </p:nvSpPr>
        <p:spPr>
          <a:xfrm>
            <a:off x="7199376" y="1597152"/>
            <a:ext cx="807720" cy="5105400"/>
          </a:xfrm>
          <a:prstGeom prst="rect">
            <a:avLst/>
          </a:prstGeom>
        </p:spPr>
        <p:txBody>
          <a:bodyPr vert="horz" lIns="91440" tIns="45720" rIns="91440" bIns="45720" rtlCol="0">
            <a:normAutofit/>
          </a:bodyPr>
          <a:lstStyle/>
          <a:p>
            <a:pPr marL="342900" marR="0" lvl="0" indent="-342900" algn="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lgn="r">
              <a:spcBef>
                <a:spcPct val="20000"/>
              </a:spcBef>
            </a:pPr>
            <a:r>
              <a:rPr lang="en-US" sz="1600" dirty="0" smtClean="0"/>
              <a:t>25.2%</a:t>
            </a:r>
          </a:p>
          <a:p>
            <a:pPr marL="342900" lvl="0" indent="-342900" algn="r">
              <a:spcBef>
                <a:spcPct val="20000"/>
              </a:spcBef>
            </a:pPr>
            <a:r>
              <a:rPr lang="en-US" sz="1600" dirty="0" smtClean="0"/>
              <a:t>3.7%</a:t>
            </a:r>
          </a:p>
          <a:p>
            <a:pPr marL="342900" lvl="0" indent="-342900" algn="r">
              <a:spcBef>
                <a:spcPct val="20000"/>
              </a:spcBef>
            </a:pPr>
            <a:r>
              <a:rPr lang="en-US" sz="1600" dirty="0" smtClean="0"/>
              <a:t>0.8%</a:t>
            </a:r>
          </a:p>
          <a:p>
            <a:pPr marL="342900" lvl="0" indent="-342900" algn="r">
              <a:spcBef>
                <a:spcPct val="20000"/>
              </a:spcBef>
            </a:pPr>
            <a:r>
              <a:rPr lang="en-US" sz="1600" dirty="0" smtClean="0"/>
              <a:t>1.8%</a:t>
            </a:r>
          </a:p>
          <a:p>
            <a:pPr marL="342900" lvl="0" indent="-342900" algn="r">
              <a:spcBef>
                <a:spcPct val="20000"/>
              </a:spcBef>
            </a:pPr>
            <a:r>
              <a:rPr lang="en-US" sz="1600" dirty="0" smtClean="0"/>
              <a:t>11.2%</a:t>
            </a:r>
          </a:p>
          <a:p>
            <a:pPr marL="342900" lvl="0" indent="-342900" algn="r">
              <a:spcBef>
                <a:spcPct val="20000"/>
              </a:spcBef>
            </a:pPr>
            <a:r>
              <a:rPr lang="en-US" sz="1600" dirty="0" smtClean="0"/>
              <a:t>3.3%</a:t>
            </a:r>
          </a:p>
          <a:p>
            <a:pPr marL="342900" lvl="0" indent="-342900" algn="r">
              <a:spcBef>
                <a:spcPct val="20000"/>
              </a:spcBef>
            </a:pPr>
            <a:r>
              <a:rPr lang="en-US" sz="1600" u="sng" dirty="0" smtClean="0"/>
              <a:t>54.0%</a:t>
            </a:r>
          </a:p>
          <a:p>
            <a:pPr marL="342900" lvl="0" indent="-342900" algn="r">
              <a:spcBef>
                <a:spcPct val="20000"/>
              </a:spcBef>
            </a:pPr>
            <a:endParaRPr lang="en-US" sz="1600" u="sng" dirty="0" smtClean="0"/>
          </a:p>
          <a:p>
            <a:pPr marL="342900" lvl="0" indent="-342900" algn="r">
              <a:spcBef>
                <a:spcPct val="20000"/>
              </a:spcBef>
            </a:pPr>
            <a:r>
              <a:rPr lang="en-US" sz="1600" dirty="0" smtClean="0"/>
              <a:t>100%</a:t>
            </a:r>
          </a:p>
        </p:txBody>
      </p:sp>
    </p:spTree>
    <p:extLst>
      <p:ext uri="{BB962C8B-B14F-4D97-AF65-F5344CB8AC3E}">
        <p14:creationId xmlns:p14="http://schemas.microsoft.com/office/powerpoint/2010/main" val="306759455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“Enterprise” Operations</a:t>
            </a:r>
            <a:endParaRPr lang="en-US" dirty="0">
              <a:latin typeface="Cambria" pitchFamily="18" charset="0"/>
            </a:endParaRPr>
          </a:p>
        </p:txBody>
      </p:sp>
      <p:sp>
        <p:nvSpPr>
          <p:cNvPr id="4" name="Content Placeholder 2"/>
          <p:cNvSpPr txBox="1">
            <a:spLocks/>
          </p:cNvSpPr>
          <p:nvPr/>
        </p:nvSpPr>
        <p:spPr>
          <a:xfrm>
            <a:off x="1179576" y="1600200"/>
            <a:ext cx="3886200" cy="4876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rgbClr val="000000"/>
              </a:solidFill>
              <a:effectLst/>
              <a:uLnTx/>
              <a:uFillTx/>
              <a:latin typeface="Arial" pitchFamily="34" charset="0"/>
              <a:cs typeface="Arial" pitchFamily="34" charset="0"/>
            </a:endParaRPr>
          </a:p>
          <a:p>
            <a:pPr marL="342900" lvl="0" indent="-342900"/>
            <a:endParaRPr lang="en-US" sz="1600" dirty="0" smtClean="0">
              <a:solidFill>
                <a:srgbClr val="000000"/>
              </a:solidFill>
              <a:latin typeface="Arial" pitchFamily="34" charset="0"/>
              <a:cs typeface="Arial" pitchFamily="34" charset="0"/>
            </a:endParaRPr>
          </a:p>
          <a:p>
            <a:pPr marL="342900" lvl="0" indent="-342900"/>
            <a:r>
              <a:rPr lang="en-US" sz="1600" dirty="0" smtClean="0">
                <a:solidFill>
                  <a:srgbClr val="000000"/>
                </a:solidFill>
                <a:latin typeface="Arial" pitchFamily="34" charset="0"/>
                <a:cs typeface="Arial" pitchFamily="34" charset="0"/>
              </a:rPr>
              <a:t>Hospitals &amp; Clinics</a:t>
            </a:r>
          </a:p>
          <a:p>
            <a:pPr marL="342900" lvl="0" indent="-342900"/>
            <a:r>
              <a:rPr lang="en-US" sz="1600" dirty="0" smtClean="0">
                <a:solidFill>
                  <a:srgbClr val="000000"/>
                </a:solidFill>
                <a:latin typeface="Arial" pitchFamily="34" charset="0"/>
                <a:cs typeface="Arial" pitchFamily="34" charset="0"/>
              </a:rPr>
              <a:t>University Physicians</a:t>
            </a:r>
          </a:p>
          <a:p>
            <a:pPr marL="342900" lvl="0" indent="-342900"/>
            <a:r>
              <a:rPr lang="en-US" sz="1600" dirty="0" smtClean="0">
                <a:solidFill>
                  <a:srgbClr val="000000"/>
                </a:solidFill>
                <a:latin typeface="Arial" pitchFamily="34" charset="0"/>
                <a:cs typeface="Arial" pitchFamily="34" charset="0"/>
              </a:rPr>
              <a:t>University Stores</a:t>
            </a:r>
          </a:p>
          <a:p>
            <a:pPr marL="342900" lvl="0" indent="-342900"/>
            <a:r>
              <a:rPr lang="en-US" sz="1600" dirty="0" smtClean="0">
                <a:solidFill>
                  <a:srgbClr val="000000"/>
                </a:solidFill>
                <a:latin typeface="Arial" pitchFamily="34" charset="0"/>
                <a:cs typeface="Arial" pitchFamily="34" charset="0"/>
              </a:rPr>
              <a:t>Residential Life</a:t>
            </a:r>
          </a:p>
          <a:p>
            <a:pPr marL="342900" lvl="0" indent="-342900"/>
            <a:r>
              <a:rPr lang="en-US" sz="1600" dirty="0" smtClean="0">
                <a:solidFill>
                  <a:srgbClr val="000000"/>
                </a:solidFill>
                <a:latin typeface="Arial" pitchFamily="34" charset="0"/>
                <a:cs typeface="Arial" pitchFamily="34" charset="0"/>
              </a:rPr>
              <a:t>Athletics</a:t>
            </a:r>
          </a:p>
          <a:p>
            <a:pPr marL="342900" lvl="0" indent="-342900"/>
            <a:r>
              <a:rPr lang="en-US" sz="1600" dirty="0" smtClean="0">
                <a:solidFill>
                  <a:srgbClr val="000000"/>
                </a:solidFill>
                <a:latin typeface="Arial" pitchFamily="34" charset="0"/>
                <a:cs typeface="Arial" pitchFamily="34" charset="0"/>
              </a:rPr>
              <a:t>Campus Dining</a:t>
            </a:r>
          </a:p>
          <a:p>
            <a:pPr marL="342900" lvl="0" indent="-342900"/>
            <a:r>
              <a:rPr lang="en-US" sz="1600" dirty="0" smtClean="0">
                <a:solidFill>
                  <a:srgbClr val="000000"/>
                </a:solidFill>
                <a:latin typeface="Arial" pitchFamily="34" charset="0"/>
                <a:cs typeface="Arial" pitchFamily="34" charset="0"/>
              </a:rPr>
              <a:t>Research Reactor</a:t>
            </a:r>
          </a:p>
          <a:p>
            <a:pPr marL="342900" lvl="0" indent="-342900"/>
            <a:r>
              <a:rPr lang="en-US" sz="1600" dirty="0" smtClean="0">
                <a:solidFill>
                  <a:srgbClr val="000000"/>
                </a:solidFill>
                <a:latin typeface="Arial" pitchFamily="34" charset="0"/>
                <a:cs typeface="Arial" pitchFamily="34" charset="0"/>
              </a:rPr>
              <a:t>Agriculture</a:t>
            </a:r>
          </a:p>
          <a:p>
            <a:pPr marL="342900" lvl="0" indent="-342900"/>
            <a:r>
              <a:rPr lang="en-US" sz="1600" dirty="0" smtClean="0">
                <a:solidFill>
                  <a:srgbClr val="000000"/>
                </a:solidFill>
                <a:latin typeface="Arial" pitchFamily="34" charset="0"/>
                <a:cs typeface="Arial" pitchFamily="34" charset="0"/>
              </a:rPr>
              <a:t>Parking</a:t>
            </a:r>
          </a:p>
          <a:p>
            <a:pPr marL="342900" indent="-342900"/>
            <a:r>
              <a:rPr lang="en-US" sz="1600" dirty="0" smtClean="0">
                <a:solidFill>
                  <a:srgbClr val="000000"/>
                </a:solidFill>
                <a:latin typeface="Arial" pitchFamily="34" charset="0"/>
                <a:cs typeface="Arial" pitchFamily="34" charset="0"/>
              </a:rPr>
              <a:t>KOMU </a:t>
            </a:r>
          </a:p>
          <a:p>
            <a:pPr marL="342900" lvl="0" indent="-342900"/>
            <a:r>
              <a:rPr lang="en-US" sz="1600" dirty="0" smtClean="0">
                <a:solidFill>
                  <a:srgbClr val="000000"/>
                </a:solidFill>
                <a:latin typeface="Arial" pitchFamily="34" charset="0"/>
                <a:cs typeface="Arial" pitchFamily="34" charset="0"/>
              </a:rPr>
              <a:t>Office of Research/Patent &amp; Royalty </a:t>
            </a:r>
          </a:p>
          <a:p>
            <a:pPr marL="342900" lvl="0" indent="-342900"/>
            <a:r>
              <a:rPr lang="en-US" sz="1600" dirty="0" smtClean="0">
                <a:solidFill>
                  <a:srgbClr val="000000"/>
                </a:solidFill>
                <a:latin typeface="Arial" pitchFamily="34" charset="0"/>
                <a:cs typeface="Arial" pitchFamily="34" charset="0"/>
              </a:rPr>
              <a:t>Other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6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Content Placeholder 5"/>
          <p:cNvSpPr txBox="1">
            <a:spLocks/>
          </p:cNvSpPr>
          <p:nvPr/>
        </p:nvSpPr>
        <p:spPr>
          <a:xfrm>
            <a:off x="4590288" y="1600200"/>
            <a:ext cx="2133600" cy="4876800"/>
          </a:xfrm>
          <a:prstGeom prst="rect">
            <a:avLst/>
          </a:prstGeom>
        </p:spPr>
        <p:txBody>
          <a:bodyPr/>
          <a:lstStyle/>
          <a:p>
            <a:pPr marL="342900" marR="0" lvl="0" indent="-342900" algn="r"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lvl="0" indent="-342900" algn="r"/>
            <a:endParaRPr lang="en-US" sz="1600" dirty="0" smtClean="0">
              <a:latin typeface="Arial" pitchFamily="34" charset="0"/>
              <a:cs typeface="Arial" pitchFamily="34" charset="0"/>
            </a:endParaRPr>
          </a:p>
          <a:p>
            <a:pPr marL="342900" lvl="0" indent="-342900" algn="r"/>
            <a:r>
              <a:rPr lang="en-US" sz="1600" dirty="0" smtClean="0">
                <a:latin typeface="Arial" pitchFamily="34" charset="0"/>
                <a:cs typeface="Arial" pitchFamily="34" charset="0"/>
              </a:rPr>
              <a:t>$666,992,680</a:t>
            </a:r>
          </a:p>
          <a:p>
            <a:pPr marL="342900" lvl="0" indent="-342900" algn="r"/>
            <a:r>
              <a:rPr lang="en-US" sz="1600" dirty="0" smtClean="0">
                <a:latin typeface="Arial" pitchFamily="34" charset="0"/>
                <a:cs typeface="Arial" pitchFamily="34" charset="0"/>
              </a:rPr>
              <a:t>152,820,993</a:t>
            </a:r>
          </a:p>
          <a:p>
            <a:pPr marL="342900" lvl="0" indent="-342900" algn="r"/>
            <a:r>
              <a:rPr lang="en-US" sz="1600" dirty="0" smtClean="0">
                <a:latin typeface="Arial" pitchFamily="34" charset="0"/>
                <a:cs typeface="Arial" pitchFamily="34" charset="0"/>
              </a:rPr>
              <a:t>56,679,302</a:t>
            </a:r>
          </a:p>
          <a:p>
            <a:pPr marL="342900" lvl="0" indent="-342900" algn="r"/>
            <a:r>
              <a:rPr lang="en-US" sz="1600" dirty="0" smtClean="0">
                <a:latin typeface="Arial" pitchFamily="34" charset="0"/>
                <a:cs typeface="Arial" pitchFamily="34" charset="0"/>
              </a:rPr>
              <a:t>42,042,298</a:t>
            </a:r>
          </a:p>
          <a:p>
            <a:pPr marL="342900" lvl="0" indent="-342900" algn="r"/>
            <a:r>
              <a:rPr lang="en-US" sz="1600" dirty="0" smtClean="0">
                <a:latin typeface="Arial" pitchFamily="34" charset="0"/>
                <a:cs typeface="Arial" pitchFamily="34" charset="0"/>
              </a:rPr>
              <a:t>43,052,163</a:t>
            </a:r>
          </a:p>
          <a:p>
            <a:pPr marL="342900" lvl="0" indent="-342900" algn="r"/>
            <a:r>
              <a:rPr lang="en-US" sz="1600" dirty="0" smtClean="0">
                <a:latin typeface="Arial" pitchFamily="34" charset="0"/>
                <a:cs typeface="Arial" pitchFamily="34" charset="0"/>
              </a:rPr>
              <a:t>26,758,098</a:t>
            </a:r>
          </a:p>
          <a:p>
            <a:pPr marL="342900" lvl="0" indent="-342900" algn="r"/>
            <a:r>
              <a:rPr lang="en-US" sz="1600" dirty="0" smtClean="0">
                <a:latin typeface="Arial" pitchFamily="34" charset="0"/>
                <a:cs typeface="Arial" pitchFamily="34" charset="0"/>
              </a:rPr>
              <a:t>10,807,480</a:t>
            </a:r>
          </a:p>
          <a:p>
            <a:pPr marL="342900" lvl="0" indent="-342900" algn="r"/>
            <a:r>
              <a:rPr lang="en-US" sz="1600" dirty="0" smtClean="0">
                <a:latin typeface="Arial" pitchFamily="34" charset="0"/>
                <a:cs typeface="Arial" pitchFamily="34" charset="0"/>
              </a:rPr>
              <a:t>9,976,868</a:t>
            </a:r>
          </a:p>
          <a:p>
            <a:pPr marL="342900" indent="-342900" algn="r"/>
            <a:r>
              <a:rPr lang="en-US" sz="1600" dirty="0" smtClean="0">
                <a:latin typeface="Arial" pitchFamily="34" charset="0"/>
                <a:cs typeface="Arial" pitchFamily="34" charset="0"/>
              </a:rPr>
              <a:t>7,865,000</a:t>
            </a:r>
          </a:p>
          <a:p>
            <a:pPr marL="342900" indent="-342900" algn="r"/>
            <a:r>
              <a:rPr lang="en-US" sz="1600" dirty="0" smtClean="0">
                <a:latin typeface="Arial" pitchFamily="34" charset="0"/>
                <a:cs typeface="Arial" pitchFamily="34" charset="0"/>
              </a:rPr>
              <a:t>7,428,622  </a:t>
            </a:r>
          </a:p>
          <a:p>
            <a:pPr marL="342900" lvl="0" indent="-342900" algn="r"/>
            <a:r>
              <a:rPr lang="en-US" sz="1600" dirty="0" smtClean="0">
                <a:latin typeface="Arial" pitchFamily="34" charset="0"/>
                <a:cs typeface="Arial" pitchFamily="34" charset="0"/>
              </a:rPr>
              <a:t>3,146,901 </a:t>
            </a:r>
          </a:p>
          <a:p>
            <a:pPr marL="342900" lvl="0" indent="-342900" algn="r"/>
            <a:r>
              <a:rPr lang="en-US" sz="1600" u="sng" dirty="0" smtClean="0">
                <a:latin typeface="Arial" pitchFamily="34" charset="0"/>
                <a:cs typeface="Arial" pitchFamily="34" charset="0"/>
              </a:rPr>
              <a:t>34,259,269</a:t>
            </a:r>
          </a:p>
          <a:p>
            <a:pPr marL="342900" lvl="0" indent="-342900" algn="r"/>
            <a:endParaRPr lang="en-US" sz="1600" dirty="0" smtClean="0">
              <a:latin typeface="Arial" pitchFamily="34" charset="0"/>
              <a:cs typeface="Arial" pitchFamily="34" charset="0"/>
            </a:endParaRPr>
          </a:p>
          <a:p>
            <a:pPr marL="342900" lvl="0" indent="-342900" algn="r"/>
            <a:r>
              <a:rPr lang="en-US" sz="1600" dirty="0" smtClean="0">
                <a:latin typeface="Arial" pitchFamily="34" charset="0"/>
                <a:cs typeface="Arial" pitchFamily="34" charset="0"/>
              </a:rPr>
              <a:t>$1,094,832,199</a:t>
            </a:r>
          </a:p>
        </p:txBody>
      </p:sp>
      <p:sp>
        <p:nvSpPr>
          <p:cNvPr id="6" name="Content Placeholder 5"/>
          <p:cNvSpPr txBox="1">
            <a:spLocks/>
          </p:cNvSpPr>
          <p:nvPr/>
        </p:nvSpPr>
        <p:spPr>
          <a:xfrm>
            <a:off x="6836664" y="1600200"/>
            <a:ext cx="1143000" cy="4876800"/>
          </a:xfrm>
          <a:prstGeom prst="rect">
            <a:avLst/>
          </a:prstGeom>
        </p:spPr>
        <p:txBody>
          <a:bodyPr/>
          <a:lstStyle/>
          <a:p>
            <a:pPr marL="342900" marR="0" lvl="0" indent="-342900" algn="r"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solidFill>
              <a:effectLst/>
              <a:uLnTx/>
              <a:uFillTx/>
              <a:ea typeface="+mn-ea"/>
              <a:cs typeface="+mn-cs"/>
            </a:endParaRPr>
          </a:p>
          <a:p>
            <a:pPr marL="342900" lvl="0" indent="-342900" algn="r"/>
            <a:endParaRPr lang="en-US" sz="1600" dirty="0" smtClean="0"/>
          </a:p>
          <a:p>
            <a:pPr marL="342900" lvl="0" indent="-342900" algn="r"/>
            <a:r>
              <a:rPr lang="en-US" sz="1600" dirty="0" smtClean="0"/>
              <a:t>60.9%</a:t>
            </a:r>
          </a:p>
          <a:p>
            <a:pPr marL="342900" lvl="0" indent="-342900" algn="r"/>
            <a:r>
              <a:rPr lang="en-US" sz="1600" dirty="0" smtClean="0"/>
              <a:t>14.0%</a:t>
            </a:r>
          </a:p>
          <a:p>
            <a:pPr marL="342900" lvl="0" indent="-342900" algn="r"/>
            <a:r>
              <a:rPr lang="en-US" sz="1600" dirty="0" smtClean="0"/>
              <a:t>5.2%</a:t>
            </a:r>
          </a:p>
          <a:p>
            <a:pPr marL="342900" lvl="0" indent="-342900" algn="r"/>
            <a:r>
              <a:rPr lang="en-US" sz="1600" dirty="0" smtClean="0"/>
              <a:t>3.8%</a:t>
            </a:r>
          </a:p>
          <a:p>
            <a:pPr marL="342900" lvl="0" indent="-342900" algn="r"/>
            <a:r>
              <a:rPr lang="en-US" sz="1600" dirty="0" smtClean="0"/>
              <a:t>3.9%</a:t>
            </a:r>
          </a:p>
          <a:p>
            <a:pPr marL="342900" lvl="0" indent="-342900" algn="r"/>
            <a:r>
              <a:rPr lang="en-US" sz="1600" dirty="0" smtClean="0"/>
              <a:t>2.4% </a:t>
            </a:r>
          </a:p>
          <a:p>
            <a:pPr marL="342900" lvl="0" indent="-342900" algn="r"/>
            <a:r>
              <a:rPr lang="en-US" sz="1600" dirty="0" smtClean="0"/>
              <a:t>1.0%</a:t>
            </a:r>
          </a:p>
          <a:p>
            <a:pPr marL="342900" lvl="0" indent="-342900" algn="r"/>
            <a:r>
              <a:rPr lang="en-US" sz="1600" dirty="0" smtClean="0"/>
              <a:t>0.9%</a:t>
            </a:r>
          </a:p>
          <a:p>
            <a:pPr marL="342900" lvl="0" indent="-342900" algn="r"/>
            <a:r>
              <a:rPr lang="en-US" sz="1600" dirty="0" smtClean="0"/>
              <a:t>0.7%</a:t>
            </a:r>
          </a:p>
          <a:p>
            <a:pPr marL="342900" indent="-342900" algn="r"/>
            <a:r>
              <a:rPr lang="en-US" sz="1600" dirty="0" smtClean="0"/>
              <a:t>0.7% </a:t>
            </a:r>
          </a:p>
          <a:p>
            <a:pPr marL="342900" lvl="0" indent="-342900" algn="r"/>
            <a:r>
              <a:rPr lang="en-US" sz="1600" dirty="0" smtClean="0"/>
              <a:t>0.3% </a:t>
            </a:r>
          </a:p>
          <a:p>
            <a:pPr marL="342900" lvl="0" indent="-342900" algn="r"/>
            <a:r>
              <a:rPr lang="en-US" sz="1600" u="sng" dirty="0" smtClean="0"/>
              <a:t>6.1%</a:t>
            </a:r>
          </a:p>
          <a:p>
            <a:pPr marL="342900" lvl="0" indent="-342900" algn="r"/>
            <a:endParaRPr lang="en-US" sz="1600" u="sng" dirty="0" smtClean="0"/>
          </a:p>
          <a:p>
            <a:pPr marL="342900" lvl="0" indent="-342900" algn="r"/>
            <a:r>
              <a:rPr lang="en-US" sz="1600" dirty="0" smtClean="0"/>
              <a:t>100%</a:t>
            </a:r>
          </a:p>
        </p:txBody>
      </p:sp>
    </p:spTree>
    <p:extLst>
      <p:ext uri="{BB962C8B-B14F-4D97-AF65-F5344CB8AC3E}">
        <p14:creationId xmlns:p14="http://schemas.microsoft.com/office/powerpoint/2010/main" val="284672072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Cambria" pitchFamily="18" charset="0"/>
              </a:rPr>
              <a:t>Funding Sources</a:t>
            </a:r>
            <a:r>
              <a:rPr lang="en-US" dirty="0" smtClean="0">
                <a:latin typeface="Cambria" pitchFamily="18" charset="0"/>
              </a:rPr>
              <a:t/>
            </a:r>
            <a:br>
              <a:rPr lang="en-US" dirty="0" smtClean="0">
                <a:latin typeface="Cambria" pitchFamily="18" charset="0"/>
              </a:rPr>
            </a:br>
            <a:r>
              <a:rPr lang="en-US" sz="2000" dirty="0" smtClean="0">
                <a:latin typeface="Cambria" pitchFamily="18" charset="0"/>
              </a:rPr>
              <a:t>Fiscal Year 2012</a:t>
            </a:r>
            <a:endParaRPr lang="en-US" sz="2000" dirty="0">
              <a:latin typeface="Cambria" pitchFamily="18" charset="0"/>
            </a:endParaRPr>
          </a:p>
        </p:txBody>
      </p:sp>
      <p:sp>
        <p:nvSpPr>
          <p:cNvPr id="7" name="TextBox 6"/>
          <p:cNvSpPr txBox="1"/>
          <p:nvPr/>
        </p:nvSpPr>
        <p:spPr>
          <a:xfrm>
            <a:off x="1173054" y="1902825"/>
            <a:ext cx="3785616" cy="338554"/>
          </a:xfrm>
          <a:prstGeom prst="rect">
            <a:avLst/>
          </a:prstGeom>
          <a:noFill/>
          <a:ln>
            <a:noFill/>
          </a:ln>
        </p:spPr>
        <p:txBody>
          <a:bodyPr wrap="square" rtlCol="0">
            <a:spAutoFit/>
          </a:bodyPr>
          <a:lstStyle/>
          <a:p>
            <a:r>
              <a:rPr lang="en-US" sz="1600" dirty="0" smtClean="0"/>
              <a:t>Operating Fund</a:t>
            </a:r>
          </a:p>
        </p:txBody>
      </p:sp>
      <p:sp>
        <p:nvSpPr>
          <p:cNvPr id="8" name="TextBox 7"/>
          <p:cNvSpPr txBox="1"/>
          <p:nvPr/>
        </p:nvSpPr>
        <p:spPr>
          <a:xfrm>
            <a:off x="1170906" y="2196894"/>
            <a:ext cx="3785616" cy="338554"/>
          </a:xfrm>
          <a:prstGeom prst="rect">
            <a:avLst/>
          </a:prstGeom>
          <a:noFill/>
          <a:ln>
            <a:noFill/>
          </a:ln>
        </p:spPr>
        <p:txBody>
          <a:bodyPr wrap="square" rtlCol="0">
            <a:spAutoFit/>
          </a:bodyPr>
          <a:lstStyle/>
          <a:p>
            <a:r>
              <a:rPr lang="en-US" sz="1600" dirty="0" smtClean="0"/>
              <a:t>Targeted Tuition &amp; Fees</a:t>
            </a:r>
          </a:p>
        </p:txBody>
      </p:sp>
      <p:sp>
        <p:nvSpPr>
          <p:cNvPr id="9" name="TextBox 8"/>
          <p:cNvSpPr txBox="1"/>
          <p:nvPr/>
        </p:nvSpPr>
        <p:spPr>
          <a:xfrm>
            <a:off x="1168758" y="2490963"/>
            <a:ext cx="3785616" cy="338554"/>
          </a:xfrm>
          <a:prstGeom prst="rect">
            <a:avLst/>
          </a:prstGeom>
          <a:noFill/>
          <a:ln>
            <a:noFill/>
          </a:ln>
        </p:spPr>
        <p:txBody>
          <a:bodyPr wrap="square" rtlCol="0">
            <a:spAutoFit/>
          </a:bodyPr>
          <a:lstStyle/>
          <a:p>
            <a:r>
              <a:rPr lang="en-US" sz="1600" dirty="0" smtClean="0"/>
              <a:t>Federal Appropriations</a:t>
            </a:r>
          </a:p>
        </p:txBody>
      </p:sp>
      <p:sp>
        <p:nvSpPr>
          <p:cNvPr id="10" name="TextBox 9"/>
          <p:cNvSpPr txBox="1"/>
          <p:nvPr/>
        </p:nvSpPr>
        <p:spPr>
          <a:xfrm>
            <a:off x="1166610" y="2772153"/>
            <a:ext cx="3785616" cy="338554"/>
          </a:xfrm>
          <a:prstGeom prst="rect">
            <a:avLst/>
          </a:prstGeom>
          <a:noFill/>
          <a:ln>
            <a:noFill/>
          </a:ln>
        </p:spPr>
        <p:txBody>
          <a:bodyPr wrap="square" rtlCol="0">
            <a:spAutoFit/>
          </a:bodyPr>
          <a:lstStyle/>
          <a:p>
            <a:r>
              <a:rPr lang="en-US" sz="1600" dirty="0" smtClean="0"/>
              <a:t>Targeted State Appropriations</a:t>
            </a:r>
          </a:p>
        </p:txBody>
      </p:sp>
      <p:sp>
        <p:nvSpPr>
          <p:cNvPr id="11" name="TextBox 10"/>
          <p:cNvSpPr txBox="1"/>
          <p:nvPr/>
        </p:nvSpPr>
        <p:spPr>
          <a:xfrm>
            <a:off x="1164462" y="3066222"/>
            <a:ext cx="3785616" cy="338554"/>
          </a:xfrm>
          <a:prstGeom prst="rect">
            <a:avLst/>
          </a:prstGeom>
          <a:noFill/>
          <a:ln>
            <a:noFill/>
          </a:ln>
        </p:spPr>
        <p:txBody>
          <a:bodyPr wrap="square" rtlCol="0">
            <a:spAutoFit/>
          </a:bodyPr>
          <a:lstStyle/>
          <a:p>
            <a:r>
              <a:rPr lang="en-US" sz="1600" dirty="0" smtClean="0"/>
              <a:t>Grants &amp; Contracts</a:t>
            </a:r>
          </a:p>
        </p:txBody>
      </p:sp>
      <p:sp>
        <p:nvSpPr>
          <p:cNvPr id="12" name="TextBox 11"/>
          <p:cNvSpPr txBox="1"/>
          <p:nvPr/>
        </p:nvSpPr>
        <p:spPr>
          <a:xfrm>
            <a:off x="1175193" y="3373170"/>
            <a:ext cx="3785616" cy="338554"/>
          </a:xfrm>
          <a:prstGeom prst="rect">
            <a:avLst/>
          </a:prstGeom>
          <a:noFill/>
          <a:ln>
            <a:noFill/>
          </a:ln>
        </p:spPr>
        <p:txBody>
          <a:bodyPr wrap="square" rtlCol="0">
            <a:spAutoFit/>
          </a:bodyPr>
          <a:lstStyle/>
          <a:p>
            <a:r>
              <a:rPr lang="en-US" sz="1600" dirty="0" smtClean="0"/>
              <a:t>Gifts, Endowment &amp; Investment Income</a:t>
            </a:r>
          </a:p>
        </p:txBody>
      </p:sp>
      <p:sp>
        <p:nvSpPr>
          <p:cNvPr id="13" name="TextBox 12"/>
          <p:cNvSpPr txBox="1"/>
          <p:nvPr/>
        </p:nvSpPr>
        <p:spPr>
          <a:xfrm>
            <a:off x="1173045" y="3654360"/>
            <a:ext cx="3785616" cy="338554"/>
          </a:xfrm>
          <a:prstGeom prst="rect">
            <a:avLst/>
          </a:prstGeom>
          <a:noFill/>
          <a:ln>
            <a:noFill/>
          </a:ln>
        </p:spPr>
        <p:txBody>
          <a:bodyPr wrap="square" rtlCol="0">
            <a:spAutoFit/>
          </a:bodyPr>
          <a:lstStyle/>
          <a:p>
            <a:r>
              <a:rPr lang="en-US" sz="1600" dirty="0" smtClean="0"/>
              <a:t>Enterprise Operations</a:t>
            </a:r>
          </a:p>
        </p:txBody>
      </p:sp>
      <p:sp>
        <p:nvSpPr>
          <p:cNvPr id="14" name="TextBox 13"/>
          <p:cNvSpPr txBox="1"/>
          <p:nvPr/>
        </p:nvSpPr>
        <p:spPr>
          <a:xfrm>
            <a:off x="1170897" y="4244646"/>
            <a:ext cx="3785616" cy="338554"/>
          </a:xfrm>
          <a:prstGeom prst="rect">
            <a:avLst/>
          </a:prstGeom>
          <a:noFill/>
          <a:ln>
            <a:noFill/>
          </a:ln>
        </p:spPr>
        <p:txBody>
          <a:bodyPr wrap="square" rtlCol="0">
            <a:spAutoFit/>
          </a:bodyPr>
          <a:lstStyle/>
          <a:p>
            <a:r>
              <a:rPr lang="en-US" sz="1600" dirty="0" smtClean="0"/>
              <a:t>Total Revenue</a:t>
            </a:r>
          </a:p>
        </p:txBody>
      </p:sp>
      <p:sp>
        <p:nvSpPr>
          <p:cNvPr id="17" name="TextBox 16"/>
          <p:cNvSpPr txBox="1"/>
          <p:nvPr/>
        </p:nvSpPr>
        <p:spPr>
          <a:xfrm>
            <a:off x="5092027" y="2190698"/>
            <a:ext cx="1770888" cy="338554"/>
          </a:xfrm>
          <a:prstGeom prst="rect">
            <a:avLst/>
          </a:prstGeom>
          <a:noFill/>
          <a:ln>
            <a:noFill/>
          </a:ln>
        </p:spPr>
        <p:txBody>
          <a:bodyPr wrap="square" rtlCol="0">
            <a:spAutoFit/>
          </a:bodyPr>
          <a:lstStyle/>
          <a:p>
            <a:pPr algn="r"/>
            <a:r>
              <a:rPr lang="en-US" sz="1600" dirty="0" smtClean="0"/>
              <a:t>76,008,493</a:t>
            </a:r>
          </a:p>
        </p:txBody>
      </p:sp>
      <p:sp>
        <p:nvSpPr>
          <p:cNvPr id="18" name="TextBox 17"/>
          <p:cNvSpPr txBox="1"/>
          <p:nvPr/>
        </p:nvSpPr>
        <p:spPr>
          <a:xfrm>
            <a:off x="5102758" y="2488815"/>
            <a:ext cx="1770888" cy="338554"/>
          </a:xfrm>
          <a:prstGeom prst="rect">
            <a:avLst/>
          </a:prstGeom>
          <a:noFill/>
          <a:ln>
            <a:noFill/>
          </a:ln>
        </p:spPr>
        <p:txBody>
          <a:bodyPr wrap="square" rtlCol="0">
            <a:spAutoFit/>
          </a:bodyPr>
          <a:lstStyle/>
          <a:p>
            <a:pPr algn="r"/>
            <a:r>
              <a:rPr lang="en-US" sz="1600" dirty="0" smtClean="0"/>
              <a:t>16,572,476</a:t>
            </a:r>
          </a:p>
        </p:txBody>
      </p:sp>
      <p:sp>
        <p:nvSpPr>
          <p:cNvPr id="19" name="TextBox 18"/>
          <p:cNvSpPr txBox="1"/>
          <p:nvPr/>
        </p:nvSpPr>
        <p:spPr>
          <a:xfrm>
            <a:off x="5100610" y="3066222"/>
            <a:ext cx="1770888" cy="338554"/>
          </a:xfrm>
          <a:prstGeom prst="rect">
            <a:avLst/>
          </a:prstGeom>
          <a:noFill/>
          <a:ln>
            <a:noFill/>
          </a:ln>
        </p:spPr>
        <p:txBody>
          <a:bodyPr wrap="square" rtlCol="0">
            <a:spAutoFit/>
          </a:bodyPr>
          <a:lstStyle/>
          <a:p>
            <a:pPr algn="r"/>
            <a:r>
              <a:rPr lang="en-US" sz="1600" dirty="0" smtClean="0"/>
              <a:t>227,142,000</a:t>
            </a:r>
          </a:p>
        </p:txBody>
      </p:sp>
      <p:sp>
        <p:nvSpPr>
          <p:cNvPr id="20" name="TextBox 19"/>
          <p:cNvSpPr txBox="1"/>
          <p:nvPr/>
        </p:nvSpPr>
        <p:spPr>
          <a:xfrm>
            <a:off x="5097989" y="2775665"/>
            <a:ext cx="1770888" cy="338554"/>
          </a:xfrm>
          <a:prstGeom prst="rect">
            <a:avLst/>
          </a:prstGeom>
          <a:noFill/>
          <a:ln>
            <a:noFill/>
          </a:ln>
        </p:spPr>
        <p:txBody>
          <a:bodyPr wrap="square" rtlCol="0">
            <a:spAutoFit/>
          </a:bodyPr>
          <a:lstStyle/>
          <a:p>
            <a:pPr algn="r"/>
            <a:r>
              <a:rPr lang="en-US" sz="1600" dirty="0" smtClean="0"/>
              <a:t>36,843,795</a:t>
            </a:r>
          </a:p>
        </p:txBody>
      </p:sp>
      <p:sp>
        <p:nvSpPr>
          <p:cNvPr id="21" name="TextBox 20"/>
          <p:cNvSpPr txBox="1"/>
          <p:nvPr/>
        </p:nvSpPr>
        <p:spPr>
          <a:xfrm>
            <a:off x="5096314" y="3371022"/>
            <a:ext cx="1770888" cy="338554"/>
          </a:xfrm>
          <a:prstGeom prst="rect">
            <a:avLst/>
          </a:prstGeom>
          <a:noFill/>
          <a:ln>
            <a:noFill/>
          </a:ln>
        </p:spPr>
        <p:txBody>
          <a:bodyPr wrap="square" rtlCol="0">
            <a:spAutoFit/>
          </a:bodyPr>
          <a:lstStyle/>
          <a:p>
            <a:pPr algn="r"/>
            <a:r>
              <a:rPr lang="en-US" sz="1600" dirty="0" smtClean="0"/>
              <a:t>66,169,575</a:t>
            </a:r>
          </a:p>
        </p:txBody>
      </p:sp>
      <p:sp>
        <p:nvSpPr>
          <p:cNvPr id="23" name="TextBox 22"/>
          <p:cNvSpPr txBox="1"/>
          <p:nvPr/>
        </p:nvSpPr>
        <p:spPr>
          <a:xfrm>
            <a:off x="5092018" y="4242498"/>
            <a:ext cx="1770888" cy="338554"/>
          </a:xfrm>
          <a:prstGeom prst="rect">
            <a:avLst/>
          </a:prstGeom>
          <a:noFill/>
          <a:ln>
            <a:noFill/>
          </a:ln>
        </p:spPr>
        <p:txBody>
          <a:bodyPr wrap="square" rtlCol="0">
            <a:spAutoFit/>
          </a:bodyPr>
          <a:lstStyle/>
          <a:p>
            <a:pPr algn="r"/>
            <a:r>
              <a:rPr lang="en-US" sz="1600" dirty="0" smtClean="0"/>
              <a:t>2,027,769,719</a:t>
            </a:r>
          </a:p>
        </p:txBody>
      </p:sp>
      <p:sp>
        <p:nvSpPr>
          <p:cNvPr id="24" name="TextBox 23"/>
          <p:cNvSpPr txBox="1"/>
          <p:nvPr/>
        </p:nvSpPr>
        <p:spPr>
          <a:xfrm>
            <a:off x="5102749" y="1896372"/>
            <a:ext cx="1770888" cy="338554"/>
          </a:xfrm>
          <a:prstGeom prst="rect">
            <a:avLst/>
          </a:prstGeom>
          <a:noFill/>
          <a:ln>
            <a:noFill/>
          </a:ln>
        </p:spPr>
        <p:txBody>
          <a:bodyPr wrap="square" rtlCol="0">
            <a:spAutoFit/>
          </a:bodyPr>
          <a:lstStyle/>
          <a:p>
            <a:pPr algn="r"/>
            <a:r>
              <a:rPr lang="en-US" sz="1600" dirty="0" smtClean="0"/>
              <a:t>$510,210,180</a:t>
            </a:r>
          </a:p>
        </p:txBody>
      </p:sp>
      <p:sp>
        <p:nvSpPr>
          <p:cNvPr id="25" name="TextBox 24"/>
          <p:cNvSpPr txBox="1"/>
          <p:nvPr/>
        </p:nvSpPr>
        <p:spPr>
          <a:xfrm>
            <a:off x="7007265" y="4243954"/>
            <a:ext cx="991587" cy="338554"/>
          </a:xfrm>
          <a:prstGeom prst="rect">
            <a:avLst/>
          </a:prstGeom>
          <a:noFill/>
          <a:ln>
            <a:noFill/>
          </a:ln>
        </p:spPr>
        <p:txBody>
          <a:bodyPr wrap="square" rtlCol="0">
            <a:spAutoFit/>
          </a:bodyPr>
          <a:lstStyle/>
          <a:p>
            <a:pPr algn="r"/>
            <a:r>
              <a:rPr lang="en-US" sz="1600" dirty="0" smtClean="0"/>
              <a:t>100%</a:t>
            </a:r>
          </a:p>
        </p:txBody>
      </p:sp>
      <p:sp>
        <p:nvSpPr>
          <p:cNvPr id="26" name="TextBox 25"/>
          <p:cNvSpPr txBox="1"/>
          <p:nvPr/>
        </p:nvSpPr>
        <p:spPr>
          <a:xfrm>
            <a:off x="7005160" y="3643839"/>
            <a:ext cx="991587" cy="338554"/>
          </a:xfrm>
          <a:prstGeom prst="rect">
            <a:avLst/>
          </a:prstGeom>
          <a:noFill/>
          <a:ln>
            <a:noFill/>
          </a:ln>
        </p:spPr>
        <p:txBody>
          <a:bodyPr wrap="square" rtlCol="0">
            <a:spAutoFit/>
          </a:bodyPr>
          <a:lstStyle/>
          <a:p>
            <a:pPr algn="r"/>
            <a:r>
              <a:rPr lang="en-US" sz="1600" u="sng" dirty="0" smtClean="0"/>
              <a:t>54.0%</a:t>
            </a:r>
          </a:p>
        </p:txBody>
      </p:sp>
      <p:sp>
        <p:nvSpPr>
          <p:cNvPr id="27" name="TextBox 26"/>
          <p:cNvSpPr txBox="1"/>
          <p:nvPr/>
        </p:nvSpPr>
        <p:spPr>
          <a:xfrm>
            <a:off x="7006191" y="3371022"/>
            <a:ext cx="991587" cy="338554"/>
          </a:xfrm>
          <a:prstGeom prst="rect">
            <a:avLst/>
          </a:prstGeom>
          <a:noFill/>
          <a:ln>
            <a:noFill/>
          </a:ln>
        </p:spPr>
        <p:txBody>
          <a:bodyPr wrap="square" rtlCol="0">
            <a:spAutoFit/>
          </a:bodyPr>
          <a:lstStyle/>
          <a:p>
            <a:pPr algn="r"/>
            <a:r>
              <a:rPr lang="en-US" sz="1600" dirty="0" smtClean="0"/>
              <a:t>3.3%</a:t>
            </a:r>
          </a:p>
        </p:txBody>
      </p:sp>
      <p:sp>
        <p:nvSpPr>
          <p:cNvPr id="28" name="TextBox 27"/>
          <p:cNvSpPr txBox="1"/>
          <p:nvPr/>
        </p:nvSpPr>
        <p:spPr>
          <a:xfrm>
            <a:off x="7006233" y="3074805"/>
            <a:ext cx="991587" cy="338554"/>
          </a:xfrm>
          <a:prstGeom prst="rect">
            <a:avLst/>
          </a:prstGeom>
          <a:noFill/>
          <a:ln>
            <a:noFill/>
          </a:ln>
        </p:spPr>
        <p:txBody>
          <a:bodyPr wrap="square" rtlCol="0">
            <a:spAutoFit/>
          </a:bodyPr>
          <a:lstStyle/>
          <a:p>
            <a:pPr algn="r"/>
            <a:r>
              <a:rPr lang="en-US" sz="1600" dirty="0" smtClean="0"/>
              <a:t>11.2%</a:t>
            </a:r>
          </a:p>
        </p:txBody>
      </p:sp>
      <p:sp>
        <p:nvSpPr>
          <p:cNvPr id="29" name="TextBox 28"/>
          <p:cNvSpPr txBox="1"/>
          <p:nvPr/>
        </p:nvSpPr>
        <p:spPr>
          <a:xfrm>
            <a:off x="7000777" y="2776071"/>
            <a:ext cx="991587" cy="338554"/>
          </a:xfrm>
          <a:prstGeom prst="rect">
            <a:avLst/>
          </a:prstGeom>
          <a:noFill/>
          <a:ln>
            <a:noFill/>
          </a:ln>
        </p:spPr>
        <p:txBody>
          <a:bodyPr wrap="square" rtlCol="0">
            <a:spAutoFit/>
          </a:bodyPr>
          <a:lstStyle/>
          <a:p>
            <a:pPr algn="r"/>
            <a:r>
              <a:rPr lang="en-US" sz="1600" dirty="0" smtClean="0"/>
              <a:t>1.8%</a:t>
            </a:r>
          </a:p>
        </p:txBody>
      </p:sp>
      <p:sp>
        <p:nvSpPr>
          <p:cNvPr id="30" name="TextBox 29"/>
          <p:cNvSpPr txBox="1"/>
          <p:nvPr/>
        </p:nvSpPr>
        <p:spPr>
          <a:xfrm>
            <a:off x="6998629" y="2489311"/>
            <a:ext cx="991587" cy="338554"/>
          </a:xfrm>
          <a:prstGeom prst="rect">
            <a:avLst/>
          </a:prstGeom>
          <a:noFill/>
          <a:ln>
            <a:noFill/>
          </a:ln>
        </p:spPr>
        <p:txBody>
          <a:bodyPr wrap="square" rtlCol="0">
            <a:spAutoFit/>
          </a:bodyPr>
          <a:lstStyle/>
          <a:p>
            <a:pPr algn="r"/>
            <a:r>
              <a:rPr lang="en-US" sz="1600" dirty="0" smtClean="0"/>
              <a:t>0.8%</a:t>
            </a:r>
          </a:p>
        </p:txBody>
      </p:sp>
      <p:sp>
        <p:nvSpPr>
          <p:cNvPr id="31" name="TextBox 30"/>
          <p:cNvSpPr txBox="1"/>
          <p:nvPr/>
        </p:nvSpPr>
        <p:spPr>
          <a:xfrm>
            <a:off x="7005116" y="2198236"/>
            <a:ext cx="991587" cy="338554"/>
          </a:xfrm>
          <a:prstGeom prst="rect">
            <a:avLst/>
          </a:prstGeom>
          <a:noFill/>
          <a:ln>
            <a:noFill/>
          </a:ln>
        </p:spPr>
        <p:txBody>
          <a:bodyPr wrap="square" rtlCol="0">
            <a:spAutoFit/>
          </a:bodyPr>
          <a:lstStyle/>
          <a:p>
            <a:pPr algn="r"/>
            <a:r>
              <a:rPr lang="en-US" sz="1600" dirty="0" smtClean="0"/>
              <a:t>3.7%</a:t>
            </a:r>
          </a:p>
        </p:txBody>
      </p:sp>
      <p:sp>
        <p:nvSpPr>
          <p:cNvPr id="32" name="TextBox 31"/>
          <p:cNvSpPr txBox="1"/>
          <p:nvPr/>
        </p:nvSpPr>
        <p:spPr>
          <a:xfrm>
            <a:off x="7010436" y="1894820"/>
            <a:ext cx="991587" cy="338554"/>
          </a:xfrm>
          <a:prstGeom prst="rect">
            <a:avLst/>
          </a:prstGeom>
          <a:noFill/>
          <a:ln>
            <a:noFill/>
          </a:ln>
        </p:spPr>
        <p:txBody>
          <a:bodyPr wrap="square" rtlCol="0">
            <a:spAutoFit/>
          </a:bodyPr>
          <a:lstStyle/>
          <a:p>
            <a:pPr algn="r"/>
            <a:r>
              <a:rPr lang="en-US" sz="1600" dirty="0" smtClean="0"/>
              <a:t>25.2%</a:t>
            </a:r>
          </a:p>
        </p:txBody>
      </p:sp>
      <p:sp>
        <p:nvSpPr>
          <p:cNvPr id="34" name="TextBox 33"/>
          <p:cNvSpPr txBox="1"/>
          <p:nvPr/>
        </p:nvSpPr>
        <p:spPr>
          <a:xfrm>
            <a:off x="5092018" y="3644703"/>
            <a:ext cx="1770888" cy="338554"/>
          </a:xfrm>
          <a:prstGeom prst="rect">
            <a:avLst/>
          </a:prstGeom>
          <a:noFill/>
          <a:ln>
            <a:noFill/>
          </a:ln>
        </p:spPr>
        <p:txBody>
          <a:bodyPr wrap="square" rtlCol="0">
            <a:spAutoFit/>
          </a:bodyPr>
          <a:lstStyle/>
          <a:p>
            <a:pPr algn="r"/>
            <a:r>
              <a:rPr lang="en-US" sz="1600" u="sng" dirty="0" smtClean="0"/>
              <a:t>1,094,832,199</a:t>
            </a:r>
          </a:p>
        </p:txBody>
      </p:sp>
    </p:spTree>
    <p:extLst>
      <p:ext uri="{BB962C8B-B14F-4D97-AF65-F5344CB8AC3E}">
        <p14:creationId xmlns:p14="http://schemas.microsoft.com/office/powerpoint/2010/main" val="34004984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xit" presetSubtype="32" fill="hold" grpId="0" nodeType="withEffect">
                                  <p:stCondLst>
                                    <p:cond delay="0"/>
                                  </p:stCondLst>
                                  <p:childTnLst>
                                    <p:anim calcmode="lin" valueType="num">
                                      <p:cBhvr>
                                        <p:cTn id="6" dur="500"/>
                                        <p:tgtEl>
                                          <p:spTgt spid="14"/>
                                        </p:tgtEl>
                                        <p:attrNameLst>
                                          <p:attrName>ppt_w</p:attrName>
                                        </p:attrNameLst>
                                      </p:cBhvr>
                                      <p:tavLst>
                                        <p:tav tm="0">
                                          <p:val>
                                            <p:strVal val="ppt_w"/>
                                          </p:val>
                                        </p:tav>
                                        <p:tav tm="100000">
                                          <p:val>
                                            <p:fltVal val="0"/>
                                          </p:val>
                                        </p:tav>
                                      </p:tavLst>
                                    </p:anim>
                                    <p:anim calcmode="lin" valueType="num">
                                      <p:cBhvr>
                                        <p:cTn id="7" dur="500"/>
                                        <p:tgtEl>
                                          <p:spTgt spid="14"/>
                                        </p:tgtEl>
                                        <p:attrNameLst>
                                          <p:attrName>ppt_h</p:attrName>
                                        </p:attrNameLst>
                                      </p:cBhvr>
                                      <p:tavLst>
                                        <p:tav tm="0">
                                          <p:val>
                                            <p:strVal val="ppt_h"/>
                                          </p:val>
                                        </p:tav>
                                        <p:tav tm="100000">
                                          <p:val>
                                            <p:fltVal val="0"/>
                                          </p:val>
                                        </p:tav>
                                      </p:tavLst>
                                    </p:anim>
                                    <p:animEffect transition="out" filter="fade">
                                      <p:cBhvr>
                                        <p:cTn id="8" dur="500"/>
                                        <p:tgtEl>
                                          <p:spTgt spid="14"/>
                                        </p:tgtEl>
                                      </p:cBhvr>
                                    </p:animEffect>
                                    <p:set>
                                      <p:cBhvr>
                                        <p:cTn id="9" dur="1" fill="hold">
                                          <p:stCondLst>
                                            <p:cond delay="499"/>
                                          </p:stCondLst>
                                        </p:cTn>
                                        <p:tgtEl>
                                          <p:spTgt spid="14"/>
                                        </p:tgtEl>
                                        <p:attrNameLst>
                                          <p:attrName>style.visibility</p:attrName>
                                        </p:attrNameLst>
                                      </p:cBhvr>
                                      <p:to>
                                        <p:strVal val="hidden"/>
                                      </p:to>
                                    </p:set>
                                  </p:childTnLst>
                                </p:cTn>
                              </p:par>
                              <p:par>
                                <p:cTn id="10" presetID="53" presetClass="exit" presetSubtype="32" fill="hold" grpId="0" nodeType="withEffect">
                                  <p:stCondLst>
                                    <p:cond delay="0"/>
                                  </p:stCondLst>
                                  <p:childTnLst>
                                    <p:anim calcmode="lin" valueType="num">
                                      <p:cBhvr>
                                        <p:cTn id="11" dur="500"/>
                                        <p:tgtEl>
                                          <p:spTgt spid="23"/>
                                        </p:tgtEl>
                                        <p:attrNameLst>
                                          <p:attrName>ppt_w</p:attrName>
                                        </p:attrNameLst>
                                      </p:cBhvr>
                                      <p:tavLst>
                                        <p:tav tm="0">
                                          <p:val>
                                            <p:strVal val="ppt_w"/>
                                          </p:val>
                                        </p:tav>
                                        <p:tav tm="100000">
                                          <p:val>
                                            <p:fltVal val="0"/>
                                          </p:val>
                                        </p:tav>
                                      </p:tavLst>
                                    </p:anim>
                                    <p:anim calcmode="lin" valueType="num">
                                      <p:cBhvr>
                                        <p:cTn id="12" dur="500"/>
                                        <p:tgtEl>
                                          <p:spTgt spid="23"/>
                                        </p:tgtEl>
                                        <p:attrNameLst>
                                          <p:attrName>ppt_h</p:attrName>
                                        </p:attrNameLst>
                                      </p:cBhvr>
                                      <p:tavLst>
                                        <p:tav tm="0">
                                          <p:val>
                                            <p:strVal val="ppt_h"/>
                                          </p:val>
                                        </p:tav>
                                        <p:tav tm="100000">
                                          <p:val>
                                            <p:fltVal val="0"/>
                                          </p:val>
                                        </p:tav>
                                      </p:tavLst>
                                    </p:anim>
                                    <p:animEffect transition="out" filter="fade">
                                      <p:cBhvr>
                                        <p:cTn id="13" dur="500"/>
                                        <p:tgtEl>
                                          <p:spTgt spid="23"/>
                                        </p:tgtEl>
                                      </p:cBhvr>
                                    </p:animEffect>
                                    <p:set>
                                      <p:cBhvr>
                                        <p:cTn id="14" dur="1" fill="hold">
                                          <p:stCondLst>
                                            <p:cond delay="499"/>
                                          </p:stCondLst>
                                        </p:cTn>
                                        <p:tgtEl>
                                          <p:spTgt spid="23"/>
                                        </p:tgtEl>
                                        <p:attrNameLst>
                                          <p:attrName>style.visibility</p:attrName>
                                        </p:attrNameLst>
                                      </p:cBhvr>
                                      <p:to>
                                        <p:strVal val="hidden"/>
                                      </p:to>
                                    </p:set>
                                  </p:childTnLst>
                                </p:cTn>
                              </p:par>
                              <p:par>
                                <p:cTn id="15" presetID="53" presetClass="exit" presetSubtype="32" fill="hold" grpId="0" nodeType="withEffect">
                                  <p:stCondLst>
                                    <p:cond delay="0"/>
                                  </p:stCondLst>
                                  <p:childTnLst>
                                    <p:anim calcmode="lin" valueType="num">
                                      <p:cBhvr>
                                        <p:cTn id="16" dur="500"/>
                                        <p:tgtEl>
                                          <p:spTgt spid="25"/>
                                        </p:tgtEl>
                                        <p:attrNameLst>
                                          <p:attrName>ppt_w</p:attrName>
                                        </p:attrNameLst>
                                      </p:cBhvr>
                                      <p:tavLst>
                                        <p:tav tm="0">
                                          <p:val>
                                            <p:strVal val="ppt_w"/>
                                          </p:val>
                                        </p:tav>
                                        <p:tav tm="100000">
                                          <p:val>
                                            <p:fltVal val="0"/>
                                          </p:val>
                                        </p:tav>
                                      </p:tavLst>
                                    </p:anim>
                                    <p:anim calcmode="lin" valueType="num">
                                      <p:cBhvr>
                                        <p:cTn id="17" dur="500"/>
                                        <p:tgtEl>
                                          <p:spTgt spid="25"/>
                                        </p:tgtEl>
                                        <p:attrNameLst>
                                          <p:attrName>ppt_h</p:attrName>
                                        </p:attrNameLst>
                                      </p:cBhvr>
                                      <p:tavLst>
                                        <p:tav tm="0">
                                          <p:val>
                                            <p:strVal val="ppt_h"/>
                                          </p:val>
                                        </p:tav>
                                        <p:tav tm="100000">
                                          <p:val>
                                            <p:fltVal val="0"/>
                                          </p:val>
                                        </p:tav>
                                      </p:tavLst>
                                    </p:anim>
                                    <p:animEffect transition="out" filter="fade">
                                      <p:cBhvr>
                                        <p:cTn id="18" dur="500"/>
                                        <p:tgtEl>
                                          <p:spTgt spid="25"/>
                                        </p:tgtEl>
                                      </p:cBhvr>
                                    </p:animEffect>
                                    <p:set>
                                      <p:cBhvr>
                                        <p:cTn id="19" dur="1" fill="hold">
                                          <p:stCondLst>
                                            <p:cond delay="499"/>
                                          </p:stCondLst>
                                        </p:cTn>
                                        <p:tgtEl>
                                          <p:spTgt spid="25"/>
                                        </p:tgtEl>
                                        <p:attrNameLst>
                                          <p:attrName>style.visibility</p:attrName>
                                        </p:attrNameLst>
                                      </p:cBhvr>
                                      <p:to>
                                        <p:strVal val="hidden"/>
                                      </p:to>
                                    </p:set>
                                  </p:childTnLst>
                                </p:cTn>
                              </p:par>
                              <p:par>
                                <p:cTn id="20" presetID="53" presetClass="exit" presetSubtype="32" fill="hold" grpId="0" nodeType="withEffect">
                                  <p:stCondLst>
                                    <p:cond delay="0"/>
                                  </p:stCondLst>
                                  <p:childTnLst>
                                    <p:anim calcmode="lin" valueType="num">
                                      <p:cBhvr>
                                        <p:cTn id="21" dur="500"/>
                                        <p:tgtEl>
                                          <p:spTgt spid="26"/>
                                        </p:tgtEl>
                                        <p:attrNameLst>
                                          <p:attrName>ppt_w</p:attrName>
                                        </p:attrNameLst>
                                      </p:cBhvr>
                                      <p:tavLst>
                                        <p:tav tm="0">
                                          <p:val>
                                            <p:strVal val="ppt_w"/>
                                          </p:val>
                                        </p:tav>
                                        <p:tav tm="100000">
                                          <p:val>
                                            <p:fltVal val="0"/>
                                          </p:val>
                                        </p:tav>
                                      </p:tavLst>
                                    </p:anim>
                                    <p:anim calcmode="lin" valueType="num">
                                      <p:cBhvr>
                                        <p:cTn id="22" dur="500"/>
                                        <p:tgtEl>
                                          <p:spTgt spid="26"/>
                                        </p:tgtEl>
                                        <p:attrNameLst>
                                          <p:attrName>ppt_h</p:attrName>
                                        </p:attrNameLst>
                                      </p:cBhvr>
                                      <p:tavLst>
                                        <p:tav tm="0">
                                          <p:val>
                                            <p:strVal val="ppt_h"/>
                                          </p:val>
                                        </p:tav>
                                        <p:tav tm="100000">
                                          <p:val>
                                            <p:fltVal val="0"/>
                                          </p:val>
                                        </p:tav>
                                      </p:tavLst>
                                    </p:anim>
                                    <p:animEffect transition="out" filter="fade">
                                      <p:cBhvr>
                                        <p:cTn id="23" dur="500"/>
                                        <p:tgtEl>
                                          <p:spTgt spid="26"/>
                                        </p:tgtEl>
                                      </p:cBhvr>
                                    </p:animEffect>
                                    <p:set>
                                      <p:cBhvr>
                                        <p:cTn id="24" dur="1" fill="hold">
                                          <p:stCondLst>
                                            <p:cond delay="499"/>
                                          </p:stCondLst>
                                        </p:cTn>
                                        <p:tgtEl>
                                          <p:spTgt spid="26"/>
                                        </p:tgtEl>
                                        <p:attrNameLst>
                                          <p:attrName>style.visibility</p:attrName>
                                        </p:attrNameLst>
                                      </p:cBhvr>
                                      <p:to>
                                        <p:strVal val="hidden"/>
                                      </p:to>
                                    </p:set>
                                  </p:childTnLst>
                                </p:cTn>
                              </p:par>
                              <p:par>
                                <p:cTn id="25" presetID="53" presetClass="exit" presetSubtype="32" fill="hold" grpId="0" nodeType="withEffect">
                                  <p:stCondLst>
                                    <p:cond delay="0"/>
                                  </p:stCondLst>
                                  <p:childTnLst>
                                    <p:anim calcmode="lin" valueType="num">
                                      <p:cBhvr>
                                        <p:cTn id="26" dur="500"/>
                                        <p:tgtEl>
                                          <p:spTgt spid="27"/>
                                        </p:tgtEl>
                                        <p:attrNameLst>
                                          <p:attrName>ppt_w</p:attrName>
                                        </p:attrNameLst>
                                      </p:cBhvr>
                                      <p:tavLst>
                                        <p:tav tm="0">
                                          <p:val>
                                            <p:strVal val="ppt_w"/>
                                          </p:val>
                                        </p:tav>
                                        <p:tav tm="100000">
                                          <p:val>
                                            <p:fltVal val="0"/>
                                          </p:val>
                                        </p:tav>
                                      </p:tavLst>
                                    </p:anim>
                                    <p:anim calcmode="lin" valueType="num">
                                      <p:cBhvr>
                                        <p:cTn id="27" dur="500"/>
                                        <p:tgtEl>
                                          <p:spTgt spid="27"/>
                                        </p:tgtEl>
                                        <p:attrNameLst>
                                          <p:attrName>ppt_h</p:attrName>
                                        </p:attrNameLst>
                                      </p:cBhvr>
                                      <p:tavLst>
                                        <p:tav tm="0">
                                          <p:val>
                                            <p:strVal val="ppt_h"/>
                                          </p:val>
                                        </p:tav>
                                        <p:tav tm="100000">
                                          <p:val>
                                            <p:fltVal val="0"/>
                                          </p:val>
                                        </p:tav>
                                      </p:tavLst>
                                    </p:anim>
                                    <p:animEffect transition="out" filter="fade">
                                      <p:cBhvr>
                                        <p:cTn id="28" dur="500"/>
                                        <p:tgtEl>
                                          <p:spTgt spid="27"/>
                                        </p:tgtEl>
                                      </p:cBhvr>
                                    </p:animEffect>
                                    <p:set>
                                      <p:cBhvr>
                                        <p:cTn id="29" dur="1" fill="hold">
                                          <p:stCondLst>
                                            <p:cond delay="499"/>
                                          </p:stCondLst>
                                        </p:cTn>
                                        <p:tgtEl>
                                          <p:spTgt spid="27"/>
                                        </p:tgtEl>
                                        <p:attrNameLst>
                                          <p:attrName>style.visibility</p:attrName>
                                        </p:attrNameLst>
                                      </p:cBhvr>
                                      <p:to>
                                        <p:strVal val="hidden"/>
                                      </p:to>
                                    </p:set>
                                  </p:childTnLst>
                                </p:cTn>
                              </p:par>
                              <p:par>
                                <p:cTn id="30" presetID="53" presetClass="exit" presetSubtype="32" fill="hold" grpId="0" nodeType="withEffect">
                                  <p:stCondLst>
                                    <p:cond delay="0"/>
                                  </p:stCondLst>
                                  <p:childTnLst>
                                    <p:anim calcmode="lin" valueType="num">
                                      <p:cBhvr>
                                        <p:cTn id="31" dur="500"/>
                                        <p:tgtEl>
                                          <p:spTgt spid="28"/>
                                        </p:tgtEl>
                                        <p:attrNameLst>
                                          <p:attrName>ppt_w</p:attrName>
                                        </p:attrNameLst>
                                      </p:cBhvr>
                                      <p:tavLst>
                                        <p:tav tm="0">
                                          <p:val>
                                            <p:strVal val="ppt_w"/>
                                          </p:val>
                                        </p:tav>
                                        <p:tav tm="100000">
                                          <p:val>
                                            <p:fltVal val="0"/>
                                          </p:val>
                                        </p:tav>
                                      </p:tavLst>
                                    </p:anim>
                                    <p:anim calcmode="lin" valueType="num">
                                      <p:cBhvr>
                                        <p:cTn id="32" dur="500"/>
                                        <p:tgtEl>
                                          <p:spTgt spid="28"/>
                                        </p:tgtEl>
                                        <p:attrNameLst>
                                          <p:attrName>ppt_h</p:attrName>
                                        </p:attrNameLst>
                                      </p:cBhvr>
                                      <p:tavLst>
                                        <p:tav tm="0">
                                          <p:val>
                                            <p:strVal val="ppt_h"/>
                                          </p:val>
                                        </p:tav>
                                        <p:tav tm="100000">
                                          <p:val>
                                            <p:fltVal val="0"/>
                                          </p:val>
                                        </p:tav>
                                      </p:tavLst>
                                    </p:anim>
                                    <p:animEffect transition="out" filter="fade">
                                      <p:cBhvr>
                                        <p:cTn id="33" dur="500"/>
                                        <p:tgtEl>
                                          <p:spTgt spid="28"/>
                                        </p:tgtEl>
                                      </p:cBhvr>
                                    </p:animEffect>
                                    <p:set>
                                      <p:cBhvr>
                                        <p:cTn id="34" dur="1" fill="hold">
                                          <p:stCondLst>
                                            <p:cond delay="499"/>
                                          </p:stCondLst>
                                        </p:cTn>
                                        <p:tgtEl>
                                          <p:spTgt spid="28"/>
                                        </p:tgtEl>
                                        <p:attrNameLst>
                                          <p:attrName>style.visibility</p:attrName>
                                        </p:attrNameLst>
                                      </p:cBhvr>
                                      <p:to>
                                        <p:strVal val="hidden"/>
                                      </p:to>
                                    </p:set>
                                  </p:childTnLst>
                                </p:cTn>
                              </p:par>
                              <p:par>
                                <p:cTn id="35" presetID="53" presetClass="exit" presetSubtype="32" fill="hold" grpId="0" nodeType="withEffect">
                                  <p:stCondLst>
                                    <p:cond delay="0"/>
                                  </p:stCondLst>
                                  <p:childTnLst>
                                    <p:anim calcmode="lin" valueType="num">
                                      <p:cBhvr>
                                        <p:cTn id="36" dur="500"/>
                                        <p:tgtEl>
                                          <p:spTgt spid="29"/>
                                        </p:tgtEl>
                                        <p:attrNameLst>
                                          <p:attrName>ppt_w</p:attrName>
                                        </p:attrNameLst>
                                      </p:cBhvr>
                                      <p:tavLst>
                                        <p:tav tm="0">
                                          <p:val>
                                            <p:strVal val="ppt_w"/>
                                          </p:val>
                                        </p:tav>
                                        <p:tav tm="100000">
                                          <p:val>
                                            <p:fltVal val="0"/>
                                          </p:val>
                                        </p:tav>
                                      </p:tavLst>
                                    </p:anim>
                                    <p:anim calcmode="lin" valueType="num">
                                      <p:cBhvr>
                                        <p:cTn id="37" dur="500"/>
                                        <p:tgtEl>
                                          <p:spTgt spid="29"/>
                                        </p:tgtEl>
                                        <p:attrNameLst>
                                          <p:attrName>ppt_h</p:attrName>
                                        </p:attrNameLst>
                                      </p:cBhvr>
                                      <p:tavLst>
                                        <p:tav tm="0">
                                          <p:val>
                                            <p:strVal val="ppt_h"/>
                                          </p:val>
                                        </p:tav>
                                        <p:tav tm="100000">
                                          <p:val>
                                            <p:fltVal val="0"/>
                                          </p:val>
                                        </p:tav>
                                      </p:tavLst>
                                    </p:anim>
                                    <p:animEffect transition="out" filter="fade">
                                      <p:cBhvr>
                                        <p:cTn id="38" dur="500"/>
                                        <p:tgtEl>
                                          <p:spTgt spid="29"/>
                                        </p:tgtEl>
                                      </p:cBhvr>
                                    </p:animEffect>
                                    <p:set>
                                      <p:cBhvr>
                                        <p:cTn id="39" dur="1" fill="hold">
                                          <p:stCondLst>
                                            <p:cond delay="499"/>
                                          </p:stCondLst>
                                        </p:cTn>
                                        <p:tgtEl>
                                          <p:spTgt spid="29"/>
                                        </p:tgtEl>
                                        <p:attrNameLst>
                                          <p:attrName>style.visibility</p:attrName>
                                        </p:attrNameLst>
                                      </p:cBhvr>
                                      <p:to>
                                        <p:strVal val="hidden"/>
                                      </p:to>
                                    </p:set>
                                  </p:childTnLst>
                                </p:cTn>
                              </p:par>
                              <p:par>
                                <p:cTn id="40" presetID="53" presetClass="exit" presetSubtype="32" fill="hold" grpId="0" nodeType="withEffect">
                                  <p:stCondLst>
                                    <p:cond delay="0"/>
                                  </p:stCondLst>
                                  <p:childTnLst>
                                    <p:anim calcmode="lin" valueType="num">
                                      <p:cBhvr>
                                        <p:cTn id="41" dur="500"/>
                                        <p:tgtEl>
                                          <p:spTgt spid="30"/>
                                        </p:tgtEl>
                                        <p:attrNameLst>
                                          <p:attrName>ppt_w</p:attrName>
                                        </p:attrNameLst>
                                      </p:cBhvr>
                                      <p:tavLst>
                                        <p:tav tm="0">
                                          <p:val>
                                            <p:strVal val="ppt_w"/>
                                          </p:val>
                                        </p:tav>
                                        <p:tav tm="100000">
                                          <p:val>
                                            <p:fltVal val="0"/>
                                          </p:val>
                                        </p:tav>
                                      </p:tavLst>
                                    </p:anim>
                                    <p:anim calcmode="lin" valueType="num">
                                      <p:cBhvr>
                                        <p:cTn id="42" dur="500"/>
                                        <p:tgtEl>
                                          <p:spTgt spid="30"/>
                                        </p:tgtEl>
                                        <p:attrNameLst>
                                          <p:attrName>ppt_h</p:attrName>
                                        </p:attrNameLst>
                                      </p:cBhvr>
                                      <p:tavLst>
                                        <p:tav tm="0">
                                          <p:val>
                                            <p:strVal val="ppt_h"/>
                                          </p:val>
                                        </p:tav>
                                        <p:tav tm="100000">
                                          <p:val>
                                            <p:fltVal val="0"/>
                                          </p:val>
                                        </p:tav>
                                      </p:tavLst>
                                    </p:anim>
                                    <p:animEffect transition="out" filter="fade">
                                      <p:cBhvr>
                                        <p:cTn id="43" dur="500"/>
                                        <p:tgtEl>
                                          <p:spTgt spid="30"/>
                                        </p:tgtEl>
                                      </p:cBhvr>
                                    </p:animEffect>
                                    <p:set>
                                      <p:cBhvr>
                                        <p:cTn id="44" dur="1" fill="hold">
                                          <p:stCondLst>
                                            <p:cond delay="499"/>
                                          </p:stCondLst>
                                        </p:cTn>
                                        <p:tgtEl>
                                          <p:spTgt spid="30"/>
                                        </p:tgtEl>
                                        <p:attrNameLst>
                                          <p:attrName>style.visibility</p:attrName>
                                        </p:attrNameLst>
                                      </p:cBhvr>
                                      <p:to>
                                        <p:strVal val="hidden"/>
                                      </p:to>
                                    </p:set>
                                  </p:childTnLst>
                                </p:cTn>
                              </p:par>
                              <p:par>
                                <p:cTn id="45" presetID="53" presetClass="exit" presetSubtype="32" fill="hold" grpId="0" nodeType="withEffect">
                                  <p:stCondLst>
                                    <p:cond delay="0"/>
                                  </p:stCondLst>
                                  <p:childTnLst>
                                    <p:anim calcmode="lin" valueType="num">
                                      <p:cBhvr>
                                        <p:cTn id="46" dur="500"/>
                                        <p:tgtEl>
                                          <p:spTgt spid="31"/>
                                        </p:tgtEl>
                                        <p:attrNameLst>
                                          <p:attrName>ppt_w</p:attrName>
                                        </p:attrNameLst>
                                      </p:cBhvr>
                                      <p:tavLst>
                                        <p:tav tm="0">
                                          <p:val>
                                            <p:strVal val="ppt_w"/>
                                          </p:val>
                                        </p:tav>
                                        <p:tav tm="100000">
                                          <p:val>
                                            <p:fltVal val="0"/>
                                          </p:val>
                                        </p:tav>
                                      </p:tavLst>
                                    </p:anim>
                                    <p:anim calcmode="lin" valueType="num">
                                      <p:cBhvr>
                                        <p:cTn id="47" dur="500"/>
                                        <p:tgtEl>
                                          <p:spTgt spid="31"/>
                                        </p:tgtEl>
                                        <p:attrNameLst>
                                          <p:attrName>ppt_h</p:attrName>
                                        </p:attrNameLst>
                                      </p:cBhvr>
                                      <p:tavLst>
                                        <p:tav tm="0">
                                          <p:val>
                                            <p:strVal val="ppt_h"/>
                                          </p:val>
                                        </p:tav>
                                        <p:tav tm="100000">
                                          <p:val>
                                            <p:fltVal val="0"/>
                                          </p:val>
                                        </p:tav>
                                      </p:tavLst>
                                    </p:anim>
                                    <p:animEffect transition="out" filter="fade">
                                      <p:cBhvr>
                                        <p:cTn id="48" dur="500"/>
                                        <p:tgtEl>
                                          <p:spTgt spid="31"/>
                                        </p:tgtEl>
                                      </p:cBhvr>
                                    </p:animEffect>
                                    <p:set>
                                      <p:cBhvr>
                                        <p:cTn id="49" dur="1" fill="hold">
                                          <p:stCondLst>
                                            <p:cond delay="499"/>
                                          </p:stCondLst>
                                        </p:cTn>
                                        <p:tgtEl>
                                          <p:spTgt spid="31"/>
                                        </p:tgtEl>
                                        <p:attrNameLst>
                                          <p:attrName>style.visibility</p:attrName>
                                        </p:attrNameLst>
                                      </p:cBhvr>
                                      <p:to>
                                        <p:strVal val="hidden"/>
                                      </p:to>
                                    </p:set>
                                  </p:childTnLst>
                                </p:cTn>
                              </p:par>
                              <p:par>
                                <p:cTn id="50" presetID="53" presetClass="exit" presetSubtype="32" fill="hold" grpId="0" nodeType="withEffect">
                                  <p:stCondLst>
                                    <p:cond delay="0"/>
                                  </p:stCondLst>
                                  <p:childTnLst>
                                    <p:anim calcmode="lin" valueType="num">
                                      <p:cBhvr>
                                        <p:cTn id="51" dur="500"/>
                                        <p:tgtEl>
                                          <p:spTgt spid="32"/>
                                        </p:tgtEl>
                                        <p:attrNameLst>
                                          <p:attrName>ppt_w</p:attrName>
                                        </p:attrNameLst>
                                      </p:cBhvr>
                                      <p:tavLst>
                                        <p:tav tm="0">
                                          <p:val>
                                            <p:strVal val="ppt_w"/>
                                          </p:val>
                                        </p:tav>
                                        <p:tav tm="100000">
                                          <p:val>
                                            <p:fltVal val="0"/>
                                          </p:val>
                                        </p:tav>
                                      </p:tavLst>
                                    </p:anim>
                                    <p:anim calcmode="lin" valueType="num">
                                      <p:cBhvr>
                                        <p:cTn id="52" dur="500"/>
                                        <p:tgtEl>
                                          <p:spTgt spid="32"/>
                                        </p:tgtEl>
                                        <p:attrNameLst>
                                          <p:attrName>ppt_h</p:attrName>
                                        </p:attrNameLst>
                                      </p:cBhvr>
                                      <p:tavLst>
                                        <p:tav tm="0">
                                          <p:val>
                                            <p:strVal val="ppt_h"/>
                                          </p:val>
                                        </p:tav>
                                        <p:tav tm="100000">
                                          <p:val>
                                            <p:fltVal val="0"/>
                                          </p:val>
                                        </p:tav>
                                      </p:tavLst>
                                    </p:anim>
                                    <p:animEffect transition="out" filter="fade">
                                      <p:cBhvr>
                                        <p:cTn id="53" dur="500"/>
                                        <p:tgtEl>
                                          <p:spTgt spid="32"/>
                                        </p:tgtEl>
                                      </p:cBhvr>
                                    </p:animEffect>
                                    <p:set>
                                      <p:cBhvr>
                                        <p:cTn id="54" dur="1" fill="hold">
                                          <p:stCondLst>
                                            <p:cond delay="499"/>
                                          </p:stCondLst>
                                        </p:cTn>
                                        <p:tgtEl>
                                          <p:spTgt spid="32"/>
                                        </p:tgtEl>
                                        <p:attrNameLst>
                                          <p:attrName>style.visibility</p:attrName>
                                        </p:attrNameLst>
                                      </p:cBhvr>
                                      <p:to>
                                        <p:strVal val="hidden"/>
                                      </p:to>
                                    </p:set>
                                  </p:childTnLst>
                                </p:cTn>
                              </p:par>
                              <p:par>
                                <p:cTn id="55" presetID="53" presetClass="exit" presetSubtype="32" fill="hold" grpId="0" nodeType="withEffect">
                                  <p:stCondLst>
                                    <p:cond delay="0"/>
                                  </p:stCondLst>
                                  <p:childTnLst>
                                    <p:anim calcmode="lin" valueType="num">
                                      <p:cBhvr>
                                        <p:cTn id="56" dur="500"/>
                                        <p:tgtEl>
                                          <p:spTgt spid="13"/>
                                        </p:tgtEl>
                                        <p:attrNameLst>
                                          <p:attrName>ppt_w</p:attrName>
                                        </p:attrNameLst>
                                      </p:cBhvr>
                                      <p:tavLst>
                                        <p:tav tm="0">
                                          <p:val>
                                            <p:strVal val="ppt_w"/>
                                          </p:val>
                                        </p:tav>
                                        <p:tav tm="100000">
                                          <p:val>
                                            <p:fltVal val="0"/>
                                          </p:val>
                                        </p:tav>
                                      </p:tavLst>
                                    </p:anim>
                                    <p:anim calcmode="lin" valueType="num">
                                      <p:cBhvr>
                                        <p:cTn id="57" dur="500"/>
                                        <p:tgtEl>
                                          <p:spTgt spid="13"/>
                                        </p:tgtEl>
                                        <p:attrNameLst>
                                          <p:attrName>ppt_h</p:attrName>
                                        </p:attrNameLst>
                                      </p:cBhvr>
                                      <p:tavLst>
                                        <p:tav tm="0">
                                          <p:val>
                                            <p:strVal val="ppt_h"/>
                                          </p:val>
                                        </p:tav>
                                        <p:tav tm="100000">
                                          <p:val>
                                            <p:fltVal val="0"/>
                                          </p:val>
                                        </p:tav>
                                      </p:tavLst>
                                    </p:anim>
                                    <p:animEffect transition="out" filter="fade">
                                      <p:cBhvr>
                                        <p:cTn id="58" dur="500"/>
                                        <p:tgtEl>
                                          <p:spTgt spid="13"/>
                                        </p:tgtEl>
                                      </p:cBhvr>
                                    </p:animEffect>
                                    <p:set>
                                      <p:cBhvr>
                                        <p:cTn id="59" dur="1" fill="hold">
                                          <p:stCondLst>
                                            <p:cond delay="499"/>
                                          </p:stCondLst>
                                        </p:cTn>
                                        <p:tgtEl>
                                          <p:spTgt spid="13"/>
                                        </p:tgtEl>
                                        <p:attrNameLst>
                                          <p:attrName>style.visibility</p:attrName>
                                        </p:attrNameLst>
                                      </p:cBhvr>
                                      <p:to>
                                        <p:strVal val="hidden"/>
                                      </p:to>
                                    </p:set>
                                  </p:childTnLst>
                                </p:cTn>
                              </p:par>
                              <p:par>
                                <p:cTn id="60" presetID="53" presetClass="exit" presetSubtype="32" fill="hold" grpId="0" nodeType="withEffect">
                                  <p:stCondLst>
                                    <p:cond delay="0"/>
                                  </p:stCondLst>
                                  <p:childTnLst>
                                    <p:anim calcmode="lin" valueType="num">
                                      <p:cBhvr>
                                        <p:cTn id="61" dur="500"/>
                                        <p:tgtEl>
                                          <p:spTgt spid="34"/>
                                        </p:tgtEl>
                                        <p:attrNameLst>
                                          <p:attrName>ppt_w</p:attrName>
                                        </p:attrNameLst>
                                      </p:cBhvr>
                                      <p:tavLst>
                                        <p:tav tm="0">
                                          <p:val>
                                            <p:strVal val="ppt_w"/>
                                          </p:val>
                                        </p:tav>
                                        <p:tav tm="100000">
                                          <p:val>
                                            <p:fltVal val="0"/>
                                          </p:val>
                                        </p:tav>
                                      </p:tavLst>
                                    </p:anim>
                                    <p:anim calcmode="lin" valueType="num">
                                      <p:cBhvr>
                                        <p:cTn id="62" dur="500"/>
                                        <p:tgtEl>
                                          <p:spTgt spid="34"/>
                                        </p:tgtEl>
                                        <p:attrNameLst>
                                          <p:attrName>ppt_h</p:attrName>
                                        </p:attrNameLst>
                                      </p:cBhvr>
                                      <p:tavLst>
                                        <p:tav tm="0">
                                          <p:val>
                                            <p:strVal val="ppt_h"/>
                                          </p:val>
                                        </p:tav>
                                        <p:tav tm="100000">
                                          <p:val>
                                            <p:fltVal val="0"/>
                                          </p:val>
                                        </p:tav>
                                      </p:tavLst>
                                    </p:anim>
                                    <p:animEffect transition="out" filter="fade">
                                      <p:cBhvr>
                                        <p:cTn id="63" dur="500"/>
                                        <p:tgtEl>
                                          <p:spTgt spid="34"/>
                                        </p:tgtEl>
                                      </p:cBhvr>
                                    </p:animEffect>
                                    <p:set>
                                      <p:cBhvr>
                                        <p:cTn id="64" dur="1" fill="hold">
                                          <p:stCondLst>
                                            <p:cond delay="499"/>
                                          </p:stCondLst>
                                        </p:cTn>
                                        <p:tgtEl>
                                          <p:spTgt spid="34"/>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53" presetClass="exit" presetSubtype="32" fill="hold" grpId="0" nodeType="clickEffect">
                                  <p:stCondLst>
                                    <p:cond delay="0"/>
                                  </p:stCondLst>
                                  <p:childTnLst>
                                    <p:anim calcmode="lin" valueType="num">
                                      <p:cBhvr>
                                        <p:cTn id="68" dur="500"/>
                                        <p:tgtEl>
                                          <p:spTgt spid="12"/>
                                        </p:tgtEl>
                                        <p:attrNameLst>
                                          <p:attrName>ppt_w</p:attrName>
                                        </p:attrNameLst>
                                      </p:cBhvr>
                                      <p:tavLst>
                                        <p:tav tm="0">
                                          <p:val>
                                            <p:strVal val="ppt_w"/>
                                          </p:val>
                                        </p:tav>
                                        <p:tav tm="100000">
                                          <p:val>
                                            <p:fltVal val="0"/>
                                          </p:val>
                                        </p:tav>
                                      </p:tavLst>
                                    </p:anim>
                                    <p:anim calcmode="lin" valueType="num">
                                      <p:cBhvr>
                                        <p:cTn id="69" dur="500"/>
                                        <p:tgtEl>
                                          <p:spTgt spid="12"/>
                                        </p:tgtEl>
                                        <p:attrNameLst>
                                          <p:attrName>ppt_h</p:attrName>
                                        </p:attrNameLst>
                                      </p:cBhvr>
                                      <p:tavLst>
                                        <p:tav tm="0">
                                          <p:val>
                                            <p:strVal val="ppt_h"/>
                                          </p:val>
                                        </p:tav>
                                        <p:tav tm="100000">
                                          <p:val>
                                            <p:fltVal val="0"/>
                                          </p:val>
                                        </p:tav>
                                      </p:tavLst>
                                    </p:anim>
                                    <p:animEffect transition="out" filter="fade">
                                      <p:cBhvr>
                                        <p:cTn id="70" dur="500"/>
                                        <p:tgtEl>
                                          <p:spTgt spid="12"/>
                                        </p:tgtEl>
                                      </p:cBhvr>
                                    </p:animEffect>
                                    <p:set>
                                      <p:cBhvr>
                                        <p:cTn id="71" dur="1" fill="hold">
                                          <p:stCondLst>
                                            <p:cond delay="499"/>
                                          </p:stCondLst>
                                        </p:cTn>
                                        <p:tgtEl>
                                          <p:spTgt spid="12"/>
                                        </p:tgtEl>
                                        <p:attrNameLst>
                                          <p:attrName>style.visibility</p:attrName>
                                        </p:attrNameLst>
                                      </p:cBhvr>
                                      <p:to>
                                        <p:strVal val="hidden"/>
                                      </p:to>
                                    </p:set>
                                  </p:childTnLst>
                                </p:cTn>
                              </p:par>
                              <p:par>
                                <p:cTn id="72" presetID="53" presetClass="exit" presetSubtype="32" fill="hold" grpId="0" nodeType="withEffect">
                                  <p:stCondLst>
                                    <p:cond delay="0"/>
                                  </p:stCondLst>
                                  <p:childTnLst>
                                    <p:anim calcmode="lin" valueType="num">
                                      <p:cBhvr>
                                        <p:cTn id="73" dur="500"/>
                                        <p:tgtEl>
                                          <p:spTgt spid="21"/>
                                        </p:tgtEl>
                                        <p:attrNameLst>
                                          <p:attrName>ppt_w</p:attrName>
                                        </p:attrNameLst>
                                      </p:cBhvr>
                                      <p:tavLst>
                                        <p:tav tm="0">
                                          <p:val>
                                            <p:strVal val="ppt_w"/>
                                          </p:val>
                                        </p:tav>
                                        <p:tav tm="100000">
                                          <p:val>
                                            <p:fltVal val="0"/>
                                          </p:val>
                                        </p:tav>
                                      </p:tavLst>
                                    </p:anim>
                                    <p:anim calcmode="lin" valueType="num">
                                      <p:cBhvr>
                                        <p:cTn id="74" dur="500"/>
                                        <p:tgtEl>
                                          <p:spTgt spid="21"/>
                                        </p:tgtEl>
                                        <p:attrNameLst>
                                          <p:attrName>ppt_h</p:attrName>
                                        </p:attrNameLst>
                                      </p:cBhvr>
                                      <p:tavLst>
                                        <p:tav tm="0">
                                          <p:val>
                                            <p:strVal val="ppt_h"/>
                                          </p:val>
                                        </p:tav>
                                        <p:tav tm="100000">
                                          <p:val>
                                            <p:fltVal val="0"/>
                                          </p:val>
                                        </p:tav>
                                      </p:tavLst>
                                    </p:anim>
                                    <p:animEffect transition="out" filter="fade">
                                      <p:cBhvr>
                                        <p:cTn id="75" dur="500"/>
                                        <p:tgtEl>
                                          <p:spTgt spid="21"/>
                                        </p:tgtEl>
                                      </p:cBhvr>
                                    </p:animEffect>
                                    <p:set>
                                      <p:cBhvr>
                                        <p:cTn id="76" dur="1" fill="hold">
                                          <p:stCondLst>
                                            <p:cond delay="499"/>
                                          </p:stCondLst>
                                        </p:cTn>
                                        <p:tgtEl>
                                          <p:spTgt spid="21"/>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53" presetClass="exit" presetSubtype="32" fill="hold" grpId="0" nodeType="clickEffect">
                                  <p:stCondLst>
                                    <p:cond delay="0"/>
                                  </p:stCondLst>
                                  <p:childTnLst>
                                    <p:anim calcmode="lin" valueType="num">
                                      <p:cBhvr>
                                        <p:cTn id="80" dur="500"/>
                                        <p:tgtEl>
                                          <p:spTgt spid="11"/>
                                        </p:tgtEl>
                                        <p:attrNameLst>
                                          <p:attrName>ppt_w</p:attrName>
                                        </p:attrNameLst>
                                      </p:cBhvr>
                                      <p:tavLst>
                                        <p:tav tm="0">
                                          <p:val>
                                            <p:strVal val="ppt_w"/>
                                          </p:val>
                                        </p:tav>
                                        <p:tav tm="100000">
                                          <p:val>
                                            <p:fltVal val="0"/>
                                          </p:val>
                                        </p:tav>
                                      </p:tavLst>
                                    </p:anim>
                                    <p:anim calcmode="lin" valueType="num">
                                      <p:cBhvr>
                                        <p:cTn id="81" dur="500"/>
                                        <p:tgtEl>
                                          <p:spTgt spid="11"/>
                                        </p:tgtEl>
                                        <p:attrNameLst>
                                          <p:attrName>ppt_h</p:attrName>
                                        </p:attrNameLst>
                                      </p:cBhvr>
                                      <p:tavLst>
                                        <p:tav tm="0">
                                          <p:val>
                                            <p:strVal val="ppt_h"/>
                                          </p:val>
                                        </p:tav>
                                        <p:tav tm="100000">
                                          <p:val>
                                            <p:fltVal val="0"/>
                                          </p:val>
                                        </p:tav>
                                      </p:tavLst>
                                    </p:anim>
                                    <p:animEffect transition="out" filter="fade">
                                      <p:cBhvr>
                                        <p:cTn id="82" dur="500"/>
                                        <p:tgtEl>
                                          <p:spTgt spid="11"/>
                                        </p:tgtEl>
                                      </p:cBhvr>
                                    </p:animEffect>
                                    <p:set>
                                      <p:cBhvr>
                                        <p:cTn id="83" dur="1" fill="hold">
                                          <p:stCondLst>
                                            <p:cond delay="499"/>
                                          </p:stCondLst>
                                        </p:cTn>
                                        <p:tgtEl>
                                          <p:spTgt spid="11"/>
                                        </p:tgtEl>
                                        <p:attrNameLst>
                                          <p:attrName>style.visibility</p:attrName>
                                        </p:attrNameLst>
                                      </p:cBhvr>
                                      <p:to>
                                        <p:strVal val="hidden"/>
                                      </p:to>
                                    </p:set>
                                  </p:childTnLst>
                                </p:cTn>
                              </p:par>
                              <p:par>
                                <p:cTn id="84" presetID="53" presetClass="exit" presetSubtype="32" fill="hold" grpId="0" nodeType="withEffect">
                                  <p:stCondLst>
                                    <p:cond delay="0"/>
                                  </p:stCondLst>
                                  <p:childTnLst>
                                    <p:anim calcmode="lin" valueType="num">
                                      <p:cBhvr>
                                        <p:cTn id="85" dur="500"/>
                                        <p:tgtEl>
                                          <p:spTgt spid="19"/>
                                        </p:tgtEl>
                                        <p:attrNameLst>
                                          <p:attrName>ppt_w</p:attrName>
                                        </p:attrNameLst>
                                      </p:cBhvr>
                                      <p:tavLst>
                                        <p:tav tm="0">
                                          <p:val>
                                            <p:strVal val="ppt_w"/>
                                          </p:val>
                                        </p:tav>
                                        <p:tav tm="100000">
                                          <p:val>
                                            <p:fltVal val="0"/>
                                          </p:val>
                                        </p:tav>
                                      </p:tavLst>
                                    </p:anim>
                                    <p:anim calcmode="lin" valueType="num">
                                      <p:cBhvr>
                                        <p:cTn id="86" dur="500"/>
                                        <p:tgtEl>
                                          <p:spTgt spid="19"/>
                                        </p:tgtEl>
                                        <p:attrNameLst>
                                          <p:attrName>ppt_h</p:attrName>
                                        </p:attrNameLst>
                                      </p:cBhvr>
                                      <p:tavLst>
                                        <p:tav tm="0">
                                          <p:val>
                                            <p:strVal val="ppt_h"/>
                                          </p:val>
                                        </p:tav>
                                        <p:tav tm="100000">
                                          <p:val>
                                            <p:fltVal val="0"/>
                                          </p:val>
                                        </p:tav>
                                      </p:tavLst>
                                    </p:anim>
                                    <p:animEffect transition="out" filter="fade">
                                      <p:cBhvr>
                                        <p:cTn id="87" dur="500"/>
                                        <p:tgtEl>
                                          <p:spTgt spid="19"/>
                                        </p:tgtEl>
                                      </p:cBhvr>
                                    </p:animEffect>
                                    <p:set>
                                      <p:cBhvr>
                                        <p:cTn id="88" dur="1" fill="hold">
                                          <p:stCondLst>
                                            <p:cond delay="499"/>
                                          </p:stCondLst>
                                        </p:cTn>
                                        <p:tgtEl>
                                          <p:spTgt spid="19"/>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53" presetClass="exit" presetSubtype="32" fill="hold" grpId="0" nodeType="clickEffect">
                                  <p:stCondLst>
                                    <p:cond delay="0"/>
                                  </p:stCondLst>
                                  <p:childTnLst>
                                    <p:anim calcmode="lin" valueType="num">
                                      <p:cBhvr>
                                        <p:cTn id="92" dur="500"/>
                                        <p:tgtEl>
                                          <p:spTgt spid="10"/>
                                        </p:tgtEl>
                                        <p:attrNameLst>
                                          <p:attrName>ppt_w</p:attrName>
                                        </p:attrNameLst>
                                      </p:cBhvr>
                                      <p:tavLst>
                                        <p:tav tm="0">
                                          <p:val>
                                            <p:strVal val="ppt_w"/>
                                          </p:val>
                                        </p:tav>
                                        <p:tav tm="100000">
                                          <p:val>
                                            <p:fltVal val="0"/>
                                          </p:val>
                                        </p:tav>
                                      </p:tavLst>
                                    </p:anim>
                                    <p:anim calcmode="lin" valueType="num">
                                      <p:cBhvr>
                                        <p:cTn id="93" dur="500"/>
                                        <p:tgtEl>
                                          <p:spTgt spid="10"/>
                                        </p:tgtEl>
                                        <p:attrNameLst>
                                          <p:attrName>ppt_h</p:attrName>
                                        </p:attrNameLst>
                                      </p:cBhvr>
                                      <p:tavLst>
                                        <p:tav tm="0">
                                          <p:val>
                                            <p:strVal val="ppt_h"/>
                                          </p:val>
                                        </p:tav>
                                        <p:tav tm="100000">
                                          <p:val>
                                            <p:fltVal val="0"/>
                                          </p:val>
                                        </p:tav>
                                      </p:tavLst>
                                    </p:anim>
                                    <p:animEffect transition="out" filter="fade">
                                      <p:cBhvr>
                                        <p:cTn id="94" dur="500"/>
                                        <p:tgtEl>
                                          <p:spTgt spid="10"/>
                                        </p:tgtEl>
                                      </p:cBhvr>
                                    </p:animEffect>
                                    <p:set>
                                      <p:cBhvr>
                                        <p:cTn id="95" dur="1" fill="hold">
                                          <p:stCondLst>
                                            <p:cond delay="499"/>
                                          </p:stCondLst>
                                        </p:cTn>
                                        <p:tgtEl>
                                          <p:spTgt spid="10"/>
                                        </p:tgtEl>
                                        <p:attrNameLst>
                                          <p:attrName>style.visibility</p:attrName>
                                        </p:attrNameLst>
                                      </p:cBhvr>
                                      <p:to>
                                        <p:strVal val="hidden"/>
                                      </p:to>
                                    </p:set>
                                  </p:childTnLst>
                                </p:cTn>
                              </p:par>
                              <p:par>
                                <p:cTn id="96" presetID="53" presetClass="exit" presetSubtype="32" fill="hold" grpId="0" nodeType="withEffect">
                                  <p:stCondLst>
                                    <p:cond delay="0"/>
                                  </p:stCondLst>
                                  <p:childTnLst>
                                    <p:anim calcmode="lin" valueType="num">
                                      <p:cBhvr>
                                        <p:cTn id="97" dur="500"/>
                                        <p:tgtEl>
                                          <p:spTgt spid="20"/>
                                        </p:tgtEl>
                                        <p:attrNameLst>
                                          <p:attrName>ppt_w</p:attrName>
                                        </p:attrNameLst>
                                      </p:cBhvr>
                                      <p:tavLst>
                                        <p:tav tm="0">
                                          <p:val>
                                            <p:strVal val="ppt_w"/>
                                          </p:val>
                                        </p:tav>
                                        <p:tav tm="100000">
                                          <p:val>
                                            <p:fltVal val="0"/>
                                          </p:val>
                                        </p:tav>
                                      </p:tavLst>
                                    </p:anim>
                                    <p:anim calcmode="lin" valueType="num">
                                      <p:cBhvr>
                                        <p:cTn id="98" dur="500"/>
                                        <p:tgtEl>
                                          <p:spTgt spid="20"/>
                                        </p:tgtEl>
                                        <p:attrNameLst>
                                          <p:attrName>ppt_h</p:attrName>
                                        </p:attrNameLst>
                                      </p:cBhvr>
                                      <p:tavLst>
                                        <p:tav tm="0">
                                          <p:val>
                                            <p:strVal val="ppt_h"/>
                                          </p:val>
                                        </p:tav>
                                        <p:tav tm="100000">
                                          <p:val>
                                            <p:fltVal val="0"/>
                                          </p:val>
                                        </p:tav>
                                      </p:tavLst>
                                    </p:anim>
                                    <p:animEffect transition="out" filter="fade">
                                      <p:cBhvr>
                                        <p:cTn id="99" dur="500"/>
                                        <p:tgtEl>
                                          <p:spTgt spid="20"/>
                                        </p:tgtEl>
                                      </p:cBhvr>
                                    </p:animEffect>
                                    <p:set>
                                      <p:cBhvr>
                                        <p:cTn id="100" dur="1" fill="hold">
                                          <p:stCondLst>
                                            <p:cond delay="499"/>
                                          </p:stCondLst>
                                        </p:cTn>
                                        <p:tgtEl>
                                          <p:spTgt spid="20"/>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53" presetClass="exit" presetSubtype="32" fill="hold" grpId="0" nodeType="clickEffect">
                                  <p:stCondLst>
                                    <p:cond delay="0"/>
                                  </p:stCondLst>
                                  <p:childTnLst>
                                    <p:anim calcmode="lin" valueType="num">
                                      <p:cBhvr>
                                        <p:cTn id="104" dur="500"/>
                                        <p:tgtEl>
                                          <p:spTgt spid="9"/>
                                        </p:tgtEl>
                                        <p:attrNameLst>
                                          <p:attrName>ppt_w</p:attrName>
                                        </p:attrNameLst>
                                      </p:cBhvr>
                                      <p:tavLst>
                                        <p:tav tm="0">
                                          <p:val>
                                            <p:strVal val="ppt_w"/>
                                          </p:val>
                                        </p:tav>
                                        <p:tav tm="100000">
                                          <p:val>
                                            <p:fltVal val="0"/>
                                          </p:val>
                                        </p:tav>
                                      </p:tavLst>
                                    </p:anim>
                                    <p:anim calcmode="lin" valueType="num">
                                      <p:cBhvr>
                                        <p:cTn id="105" dur="500"/>
                                        <p:tgtEl>
                                          <p:spTgt spid="9"/>
                                        </p:tgtEl>
                                        <p:attrNameLst>
                                          <p:attrName>ppt_h</p:attrName>
                                        </p:attrNameLst>
                                      </p:cBhvr>
                                      <p:tavLst>
                                        <p:tav tm="0">
                                          <p:val>
                                            <p:strVal val="ppt_h"/>
                                          </p:val>
                                        </p:tav>
                                        <p:tav tm="100000">
                                          <p:val>
                                            <p:fltVal val="0"/>
                                          </p:val>
                                        </p:tav>
                                      </p:tavLst>
                                    </p:anim>
                                    <p:animEffect transition="out" filter="fade">
                                      <p:cBhvr>
                                        <p:cTn id="106" dur="500"/>
                                        <p:tgtEl>
                                          <p:spTgt spid="9"/>
                                        </p:tgtEl>
                                      </p:cBhvr>
                                    </p:animEffect>
                                    <p:set>
                                      <p:cBhvr>
                                        <p:cTn id="107" dur="1" fill="hold">
                                          <p:stCondLst>
                                            <p:cond delay="499"/>
                                          </p:stCondLst>
                                        </p:cTn>
                                        <p:tgtEl>
                                          <p:spTgt spid="9"/>
                                        </p:tgtEl>
                                        <p:attrNameLst>
                                          <p:attrName>style.visibility</p:attrName>
                                        </p:attrNameLst>
                                      </p:cBhvr>
                                      <p:to>
                                        <p:strVal val="hidden"/>
                                      </p:to>
                                    </p:set>
                                  </p:childTnLst>
                                </p:cTn>
                              </p:par>
                              <p:par>
                                <p:cTn id="108" presetID="53" presetClass="exit" presetSubtype="32" fill="hold" grpId="0" nodeType="withEffect">
                                  <p:stCondLst>
                                    <p:cond delay="0"/>
                                  </p:stCondLst>
                                  <p:childTnLst>
                                    <p:anim calcmode="lin" valueType="num">
                                      <p:cBhvr>
                                        <p:cTn id="109" dur="500"/>
                                        <p:tgtEl>
                                          <p:spTgt spid="18"/>
                                        </p:tgtEl>
                                        <p:attrNameLst>
                                          <p:attrName>ppt_w</p:attrName>
                                        </p:attrNameLst>
                                      </p:cBhvr>
                                      <p:tavLst>
                                        <p:tav tm="0">
                                          <p:val>
                                            <p:strVal val="ppt_w"/>
                                          </p:val>
                                        </p:tav>
                                        <p:tav tm="100000">
                                          <p:val>
                                            <p:fltVal val="0"/>
                                          </p:val>
                                        </p:tav>
                                      </p:tavLst>
                                    </p:anim>
                                    <p:anim calcmode="lin" valueType="num">
                                      <p:cBhvr>
                                        <p:cTn id="110" dur="500"/>
                                        <p:tgtEl>
                                          <p:spTgt spid="18"/>
                                        </p:tgtEl>
                                        <p:attrNameLst>
                                          <p:attrName>ppt_h</p:attrName>
                                        </p:attrNameLst>
                                      </p:cBhvr>
                                      <p:tavLst>
                                        <p:tav tm="0">
                                          <p:val>
                                            <p:strVal val="ppt_h"/>
                                          </p:val>
                                        </p:tav>
                                        <p:tav tm="100000">
                                          <p:val>
                                            <p:fltVal val="0"/>
                                          </p:val>
                                        </p:tav>
                                      </p:tavLst>
                                    </p:anim>
                                    <p:animEffect transition="out" filter="fade">
                                      <p:cBhvr>
                                        <p:cTn id="111" dur="500"/>
                                        <p:tgtEl>
                                          <p:spTgt spid="18"/>
                                        </p:tgtEl>
                                      </p:cBhvr>
                                    </p:animEffect>
                                    <p:set>
                                      <p:cBhvr>
                                        <p:cTn id="112" dur="1" fill="hold">
                                          <p:stCondLst>
                                            <p:cond delay="499"/>
                                          </p:stCondLst>
                                        </p:cTn>
                                        <p:tgtEl>
                                          <p:spTgt spid="18"/>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53" presetClass="exit" presetSubtype="32" fill="hold" grpId="0" nodeType="clickEffect">
                                  <p:stCondLst>
                                    <p:cond delay="0"/>
                                  </p:stCondLst>
                                  <p:childTnLst>
                                    <p:anim calcmode="lin" valueType="num">
                                      <p:cBhvr>
                                        <p:cTn id="116" dur="500"/>
                                        <p:tgtEl>
                                          <p:spTgt spid="8"/>
                                        </p:tgtEl>
                                        <p:attrNameLst>
                                          <p:attrName>ppt_w</p:attrName>
                                        </p:attrNameLst>
                                      </p:cBhvr>
                                      <p:tavLst>
                                        <p:tav tm="0">
                                          <p:val>
                                            <p:strVal val="ppt_w"/>
                                          </p:val>
                                        </p:tav>
                                        <p:tav tm="100000">
                                          <p:val>
                                            <p:fltVal val="0"/>
                                          </p:val>
                                        </p:tav>
                                      </p:tavLst>
                                    </p:anim>
                                    <p:anim calcmode="lin" valueType="num">
                                      <p:cBhvr>
                                        <p:cTn id="117" dur="500"/>
                                        <p:tgtEl>
                                          <p:spTgt spid="8"/>
                                        </p:tgtEl>
                                        <p:attrNameLst>
                                          <p:attrName>ppt_h</p:attrName>
                                        </p:attrNameLst>
                                      </p:cBhvr>
                                      <p:tavLst>
                                        <p:tav tm="0">
                                          <p:val>
                                            <p:strVal val="ppt_h"/>
                                          </p:val>
                                        </p:tav>
                                        <p:tav tm="100000">
                                          <p:val>
                                            <p:fltVal val="0"/>
                                          </p:val>
                                        </p:tav>
                                      </p:tavLst>
                                    </p:anim>
                                    <p:animEffect transition="out" filter="fade">
                                      <p:cBhvr>
                                        <p:cTn id="118" dur="500"/>
                                        <p:tgtEl>
                                          <p:spTgt spid="8"/>
                                        </p:tgtEl>
                                      </p:cBhvr>
                                    </p:animEffect>
                                    <p:set>
                                      <p:cBhvr>
                                        <p:cTn id="119" dur="1" fill="hold">
                                          <p:stCondLst>
                                            <p:cond delay="499"/>
                                          </p:stCondLst>
                                        </p:cTn>
                                        <p:tgtEl>
                                          <p:spTgt spid="8"/>
                                        </p:tgtEl>
                                        <p:attrNameLst>
                                          <p:attrName>style.visibility</p:attrName>
                                        </p:attrNameLst>
                                      </p:cBhvr>
                                      <p:to>
                                        <p:strVal val="hidden"/>
                                      </p:to>
                                    </p:set>
                                  </p:childTnLst>
                                </p:cTn>
                              </p:par>
                              <p:par>
                                <p:cTn id="120" presetID="53" presetClass="exit" presetSubtype="32" fill="hold" grpId="0" nodeType="withEffect">
                                  <p:stCondLst>
                                    <p:cond delay="0"/>
                                  </p:stCondLst>
                                  <p:childTnLst>
                                    <p:anim calcmode="lin" valueType="num">
                                      <p:cBhvr>
                                        <p:cTn id="121" dur="500"/>
                                        <p:tgtEl>
                                          <p:spTgt spid="17"/>
                                        </p:tgtEl>
                                        <p:attrNameLst>
                                          <p:attrName>ppt_w</p:attrName>
                                        </p:attrNameLst>
                                      </p:cBhvr>
                                      <p:tavLst>
                                        <p:tav tm="0">
                                          <p:val>
                                            <p:strVal val="ppt_w"/>
                                          </p:val>
                                        </p:tav>
                                        <p:tav tm="100000">
                                          <p:val>
                                            <p:fltVal val="0"/>
                                          </p:val>
                                        </p:tav>
                                      </p:tavLst>
                                    </p:anim>
                                    <p:anim calcmode="lin" valueType="num">
                                      <p:cBhvr>
                                        <p:cTn id="122" dur="500"/>
                                        <p:tgtEl>
                                          <p:spTgt spid="17"/>
                                        </p:tgtEl>
                                        <p:attrNameLst>
                                          <p:attrName>ppt_h</p:attrName>
                                        </p:attrNameLst>
                                      </p:cBhvr>
                                      <p:tavLst>
                                        <p:tav tm="0">
                                          <p:val>
                                            <p:strVal val="ppt_h"/>
                                          </p:val>
                                        </p:tav>
                                        <p:tav tm="100000">
                                          <p:val>
                                            <p:fltVal val="0"/>
                                          </p:val>
                                        </p:tav>
                                      </p:tavLst>
                                    </p:anim>
                                    <p:animEffect transition="out" filter="fade">
                                      <p:cBhvr>
                                        <p:cTn id="123" dur="500"/>
                                        <p:tgtEl>
                                          <p:spTgt spid="17"/>
                                        </p:tgtEl>
                                      </p:cBhvr>
                                    </p:animEffect>
                                    <p:set>
                                      <p:cBhvr>
                                        <p:cTn id="124"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7" grpId="0"/>
      <p:bldP spid="18" grpId="0"/>
      <p:bldP spid="19" grpId="0"/>
      <p:bldP spid="20" grpId="0"/>
      <p:bldP spid="21" grpId="0"/>
      <p:bldP spid="23" grpId="0"/>
      <p:bldP spid="25" grpId="0"/>
      <p:bldP spid="26" grpId="0"/>
      <p:bldP spid="27" grpId="0"/>
      <p:bldP spid="28" grpId="0"/>
      <p:bldP spid="29" grpId="0"/>
      <p:bldP spid="30" grpId="0"/>
      <p:bldP spid="31" grpId="0"/>
      <p:bldP spid="32" grpId="0"/>
      <p:bldP spid="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6200"/>
            <a:ext cx="8229600" cy="1143000"/>
          </a:xfrm>
        </p:spPr>
        <p:txBody>
          <a:bodyPr/>
          <a:lstStyle/>
          <a:p>
            <a:r>
              <a:rPr lang="en-US" sz="4000" dirty="0" smtClean="0">
                <a:solidFill>
                  <a:schemeClr val="tx1"/>
                </a:solidFill>
              </a:rPr>
              <a:t>General Operating Sources</a:t>
            </a:r>
            <a:endParaRPr lang="en-US" sz="2000" dirty="0"/>
          </a:p>
        </p:txBody>
      </p:sp>
      <p:sp>
        <p:nvSpPr>
          <p:cNvPr id="46" name="TextBox 45"/>
          <p:cNvSpPr txBox="1"/>
          <p:nvPr/>
        </p:nvSpPr>
        <p:spPr>
          <a:xfrm>
            <a:off x="914400" y="1676400"/>
            <a:ext cx="7406640" cy="4585871"/>
          </a:xfrm>
          <a:prstGeom prst="rect">
            <a:avLst/>
          </a:prstGeom>
          <a:noFill/>
        </p:spPr>
        <p:txBody>
          <a:bodyPr wrap="square" rtlCol="0">
            <a:spAutoFit/>
          </a:bodyPr>
          <a:lstStyle/>
          <a:p>
            <a:endParaRPr lang="en-US" sz="1600" dirty="0" smtClean="0">
              <a:latin typeface="Arial" pitchFamily="34" charset="0"/>
              <a:cs typeface="Arial" pitchFamily="34" charset="0"/>
            </a:endParaRPr>
          </a:p>
          <a:p>
            <a:endParaRPr lang="en-US" sz="1600" dirty="0" smtClean="0">
              <a:latin typeface="Arial" pitchFamily="34" charset="0"/>
              <a:cs typeface="Arial" pitchFamily="34" charset="0"/>
            </a:endParaRPr>
          </a:p>
          <a:p>
            <a:r>
              <a:rPr lang="en-US" sz="2400" dirty="0" smtClean="0">
                <a:latin typeface="Arial" pitchFamily="34" charset="0"/>
                <a:cs typeface="Arial" pitchFamily="34" charset="0"/>
              </a:rPr>
              <a:t>	Operating </a:t>
            </a:r>
            <a:r>
              <a:rPr lang="en-US" sz="2400" dirty="0" smtClean="0">
                <a:latin typeface="Arial" pitchFamily="34" charset="0"/>
                <a:cs typeface="Arial" pitchFamily="34" charset="0"/>
              </a:rPr>
              <a:t>Fund (FY2012)</a:t>
            </a:r>
            <a:endParaRPr lang="en-US" sz="2400" dirty="0" smtClean="0">
              <a:latin typeface="Arial" pitchFamily="34" charset="0"/>
              <a:cs typeface="Arial" pitchFamily="34" charset="0"/>
            </a:endParaRPr>
          </a:p>
          <a:p>
            <a:endParaRPr lang="en-US" sz="2400" dirty="0" smtClean="0">
              <a:latin typeface="Arial" pitchFamily="34" charset="0"/>
              <a:cs typeface="Arial" pitchFamily="34" charset="0"/>
            </a:endParaRPr>
          </a:p>
          <a:p>
            <a:pPr marL="1714500" lvl="3" indent="-342900">
              <a:buFont typeface="Wingdings" pitchFamily="2" charset="2"/>
              <a:buChar char="Ø"/>
            </a:pPr>
            <a:r>
              <a:rPr lang="en-US" sz="2000" dirty="0">
                <a:latin typeface="Arial" pitchFamily="34" charset="0"/>
                <a:cs typeface="Arial" pitchFamily="34" charset="0"/>
              </a:rPr>
              <a:t>State Appropriations	$ 166M – 32.5%*</a:t>
            </a:r>
          </a:p>
          <a:p>
            <a:pPr marL="1714500" lvl="3" indent="-342900">
              <a:buFont typeface="Arial" pitchFamily="34" charset="0"/>
              <a:buChar char="•"/>
            </a:pPr>
            <a:endParaRPr lang="en-US" sz="2000" dirty="0" smtClean="0"/>
          </a:p>
          <a:p>
            <a:pPr marL="1714500" lvl="3" indent="-342900">
              <a:buFont typeface="Wingdings" pitchFamily="2" charset="2"/>
              <a:buChar char="Ø"/>
            </a:pPr>
            <a:r>
              <a:rPr lang="en-US" sz="2000" dirty="0" smtClean="0">
                <a:latin typeface="Arial" pitchFamily="34" charset="0"/>
                <a:cs typeface="Arial" pitchFamily="34" charset="0"/>
              </a:rPr>
              <a:t>Tuition			$ 308M – </a:t>
            </a:r>
            <a:r>
              <a:rPr lang="en-US" dirty="0" smtClean="0">
                <a:latin typeface="Arial" pitchFamily="34" charset="0"/>
                <a:cs typeface="Arial" pitchFamily="34" charset="0"/>
              </a:rPr>
              <a:t>60.3%</a:t>
            </a:r>
          </a:p>
          <a:p>
            <a:pPr lvl="3"/>
            <a:r>
              <a:rPr lang="en-US" sz="2000" dirty="0" smtClean="0">
                <a:latin typeface="Arial" pitchFamily="34" charset="0"/>
                <a:cs typeface="Arial" pitchFamily="34" charset="0"/>
              </a:rPr>
              <a:t> </a:t>
            </a:r>
          </a:p>
          <a:p>
            <a:pPr marL="1714500" lvl="3" indent="-342900">
              <a:buFont typeface="Wingdings" pitchFamily="2" charset="2"/>
              <a:buChar char="Ø"/>
            </a:pPr>
            <a:r>
              <a:rPr lang="en-US" sz="2000" dirty="0"/>
              <a:t>Indirect Cost </a:t>
            </a:r>
            <a:r>
              <a:rPr lang="en-US" sz="2000" dirty="0" smtClean="0"/>
              <a:t>		$   37M –   </a:t>
            </a:r>
            <a:r>
              <a:rPr lang="en-US" dirty="0" smtClean="0"/>
              <a:t>7.2%</a:t>
            </a:r>
          </a:p>
          <a:p>
            <a:pPr lvl="8"/>
            <a:r>
              <a:rPr lang="en-US" sz="2000" dirty="0" smtClean="0"/>
              <a:t>            ————</a:t>
            </a:r>
          </a:p>
          <a:p>
            <a:pPr lvl="3"/>
            <a:r>
              <a:rPr lang="en-US" sz="2000" dirty="0" smtClean="0"/>
              <a:t>	TOTAL</a:t>
            </a:r>
            <a:r>
              <a:rPr lang="en-US" sz="2000" dirty="0"/>
              <a:t>			$ 510M </a:t>
            </a:r>
          </a:p>
          <a:p>
            <a:endParaRPr lang="en-US" sz="2400" dirty="0">
              <a:latin typeface="Arial" pitchFamily="34" charset="0"/>
              <a:cs typeface="Arial" pitchFamily="34" charset="0"/>
            </a:endParaRPr>
          </a:p>
          <a:p>
            <a:endParaRPr lang="en-US" sz="2400" dirty="0"/>
          </a:p>
          <a:p>
            <a:r>
              <a:rPr lang="en-US" sz="2400" dirty="0" smtClean="0"/>
              <a:t>	*</a:t>
            </a:r>
            <a:r>
              <a:rPr lang="en-US" sz="2000" dirty="0" smtClean="0"/>
              <a:t>($166M = 8.1% of </a:t>
            </a:r>
            <a:r>
              <a:rPr lang="en-US" sz="2000" u="sng" dirty="0" smtClean="0"/>
              <a:t>total</a:t>
            </a:r>
            <a:r>
              <a:rPr lang="en-US" sz="2000" dirty="0" smtClean="0"/>
              <a:t> MU budget for FY2012)</a:t>
            </a:r>
            <a:endParaRPr lang="en-US" sz="2000" dirty="0"/>
          </a:p>
        </p:txBody>
      </p:sp>
    </p:spTree>
    <p:extLst>
      <p:ext uri="{BB962C8B-B14F-4D97-AF65-F5344CB8AC3E}">
        <p14:creationId xmlns:p14="http://schemas.microsoft.com/office/powerpoint/2010/main" val="38145054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
                                            <p:txEl>
                                              <p:pRg st="4" end="4"/>
                                            </p:txEl>
                                          </p:spTgt>
                                        </p:tgtEl>
                                        <p:attrNameLst>
                                          <p:attrName>style.visibility</p:attrName>
                                        </p:attrNameLst>
                                      </p:cBhvr>
                                      <p:to>
                                        <p:strVal val="visible"/>
                                      </p:to>
                                    </p:set>
                                    <p:anim calcmode="lin" valueType="num">
                                      <p:cBhvr additive="base">
                                        <p:cTn id="7" dur="500" fill="hold"/>
                                        <p:tgtEl>
                                          <p:spTgt spid="46">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6">
                                            <p:txEl>
                                              <p:pRg st="6" end="6"/>
                                            </p:txEl>
                                          </p:spTgt>
                                        </p:tgtEl>
                                        <p:attrNameLst>
                                          <p:attrName>style.visibility</p:attrName>
                                        </p:attrNameLst>
                                      </p:cBhvr>
                                      <p:to>
                                        <p:strVal val="visible"/>
                                      </p:to>
                                    </p:set>
                                    <p:anim calcmode="lin" valueType="num">
                                      <p:cBhvr additive="base">
                                        <p:cTn id="13" dur="500" fill="hold"/>
                                        <p:tgtEl>
                                          <p:spTgt spid="46">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6">
                                            <p:txEl>
                                              <p:pRg st="8" end="8"/>
                                            </p:txEl>
                                          </p:spTgt>
                                        </p:tgtEl>
                                        <p:attrNameLst>
                                          <p:attrName>style.visibility</p:attrName>
                                        </p:attrNameLst>
                                      </p:cBhvr>
                                      <p:to>
                                        <p:strVal val="visible"/>
                                      </p:to>
                                    </p:set>
                                    <p:anim calcmode="lin" valueType="num">
                                      <p:cBhvr additive="base">
                                        <p:cTn id="19" dur="500" fill="hold"/>
                                        <p:tgtEl>
                                          <p:spTgt spid="46">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6">
                                            <p:txEl>
                                              <p:pRg st="13" end="13"/>
                                            </p:txEl>
                                          </p:spTgt>
                                        </p:tgtEl>
                                        <p:attrNameLst>
                                          <p:attrName>style.visibility</p:attrName>
                                        </p:attrNameLst>
                                      </p:cBhvr>
                                      <p:to>
                                        <p:strVal val="visible"/>
                                      </p:to>
                                    </p:set>
                                    <p:anim calcmode="lin" valueType="num">
                                      <p:cBhvr additive="base">
                                        <p:cTn id="25" dur="500" fill="hold"/>
                                        <p:tgtEl>
                                          <p:spTgt spid="46">
                                            <p:txEl>
                                              <p:pRg st="13" end="1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6">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uiExpand="1"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1"/>
          <p:cNvSpPr txBox="1"/>
          <p:nvPr/>
        </p:nvSpPr>
        <p:spPr>
          <a:xfrm>
            <a:off x="914400" y="2438400"/>
            <a:ext cx="533400" cy="38862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endParaRPr lang="en-US" sz="800" dirty="0" smtClean="0"/>
          </a:p>
          <a:p>
            <a:pPr algn="r"/>
            <a:endParaRPr lang="en-US" sz="800" dirty="0"/>
          </a:p>
          <a:p>
            <a:pPr algn="r"/>
            <a:endParaRPr lang="en-US" sz="800" b="1" dirty="0" smtClean="0"/>
          </a:p>
          <a:p>
            <a:pPr algn="r"/>
            <a:r>
              <a:rPr lang="en-US" sz="1000" b="1" dirty="0" smtClean="0"/>
              <a:t>27%</a:t>
            </a:r>
            <a:endParaRPr lang="en-US" sz="1000" dirty="0"/>
          </a:p>
          <a:p>
            <a:pPr algn="r"/>
            <a:endParaRPr lang="en-US" sz="1000" dirty="0" smtClean="0"/>
          </a:p>
          <a:p>
            <a:pPr algn="r"/>
            <a:endParaRPr lang="en-US" sz="1000" dirty="0"/>
          </a:p>
          <a:p>
            <a:pPr algn="r"/>
            <a:endParaRPr lang="en-US" sz="1000" dirty="0" smtClean="0"/>
          </a:p>
          <a:p>
            <a:pPr algn="r"/>
            <a:endParaRPr lang="en-US" dirty="0"/>
          </a:p>
          <a:p>
            <a:pPr algn="r"/>
            <a:endParaRPr lang="en-US" dirty="0" smtClean="0"/>
          </a:p>
          <a:p>
            <a:pPr algn="r"/>
            <a:endParaRPr lang="en-US" dirty="0" smtClean="0"/>
          </a:p>
          <a:p>
            <a:pPr algn="r"/>
            <a:endParaRPr lang="en-US" dirty="0" smtClean="0"/>
          </a:p>
          <a:p>
            <a:pPr algn="r"/>
            <a:endParaRPr lang="en-US" dirty="0"/>
          </a:p>
          <a:p>
            <a:pPr algn="r"/>
            <a:r>
              <a:rPr lang="en-US" sz="1000" b="1" dirty="0" smtClean="0"/>
              <a:t>70%</a:t>
            </a:r>
          </a:p>
          <a:p>
            <a:pPr algn="r"/>
            <a:endParaRPr lang="en-US" sz="1000" dirty="0" smtClean="0"/>
          </a:p>
          <a:p>
            <a:pPr algn="r"/>
            <a:endParaRPr lang="en-US" sz="1000" dirty="0" smtClean="0"/>
          </a:p>
          <a:p>
            <a:pPr algn="r"/>
            <a:endParaRPr lang="en-US" sz="1000" dirty="0" smtClean="0"/>
          </a:p>
          <a:p>
            <a:pPr algn="r"/>
            <a:endParaRPr lang="en-US" sz="1000" dirty="0" smtClean="0"/>
          </a:p>
          <a:p>
            <a:pPr algn="r"/>
            <a:endParaRPr lang="en-US" sz="1000" dirty="0" smtClean="0"/>
          </a:p>
          <a:p>
            <a:pPr algn="r"/>
            <a:endParaRPr lang="en-US" sz="1000" dirty="0"/>
          </a:p>
          <a:p>
            <a:pPr algn="r"/>
            <a:endParaRPr lang="en-US" sz="800" dirty="0" smtClean="0"/>
          </a:p>
          <a:p>
            <a:pPr algn="r"/>
            <a:r>
              <a:rPr lang="en-US" sz="1000" b="1" dirty="0" smtClean="0"/>
              <a:t>3 %</a:t>
            </a:r>
            <a:endParaRPr lang="en-US" sz="1000" b="1" dirty="0"/>
          </a:p>
        </p:txBody>
      </p:sp>
      <p:graphicFrame>
        <p:nvGraphicFramePr>
          <p:cNvPr id="24" name="Content Placeholder 23"/>
          <p:cNvGraphicFramePr>
            <a:graphicFrameLocks noGrp="1"/>
          </p:cNvGraphicFramePr>
          <p:nvPr>
            <p:ph idx="1"/>
            <p:extLst>
              <p:ext uri="{D42A27DB-BD31-4B8C-83A1-F6EECF244321}">
                <p14:modId xmlns:p14="http://schemas.microsoft.com/office/powerpoint/2010/main" val="2570093223"/>
              </p:ext>
            </p:extLst>
          </p:nvPr>
        </p:nvGraphicFramePr>
        <p:xfrm>
          <a:off x="914400" y="1600200"/>
          <a:ext cx="81534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8194" name="Rectangle 2"/>
          <p:cNvSpPr>
            <a:spLocks noGrp="1" noChangeArrowheads="1"/>
          </p:cNvSpPr>
          <p:nvPr>
            <p:ph type="title"/>
          </p:nvPr>
        </p:nvSpPr>
        <p:spPr/>
        <p:txBody>
          <a:bodyPr/>
          <a:lstStyle/>
          <a:p>
            <a:pPr eaLnBrk="1" hangingPunct="1"/>
            <a:r>
              <a:rPr lang="en-US" sz="2800" dirty="0" smtClean="0">
                <a:solidFill>
                  <a:schemeClr val="tx1"/>
                </a:solidFill>
              </a:rPr>
              <a:t>Change in General Operating Funding Sources</a:t>
            </a:r>
          </a:p>
        </p:txBody>
      </p:sp>
      <p:sp>
        <p:nvSpPr>
          <p:cNvPr id="9" name="TextBox 8"/>
          <p:cNvSpPr txBox="1"/>
          <p:nvPr/>
        </p:nvSpPr>
        <p:spPr>
          <a:xfrm>
            <a:off x="6248400" y="2971800"/>
            <a:ext cx="1295400" cy="400110"/>
          </a:xfrm>
          <a:prstGeom prst="rect">
            <a:avLst/>
          </a:prstGeom>
          <a:noFill/>
        </p:spPr>
        <p:txBody>
          <a:bodyPr wrap="square" rtlCol="0">
            <a:spAutoFit/>
          </a:bodyPr>
          <a:lstStyle/>
          <a:p>
            <a:pPr algn="ctr"/>
            <a:r>
              <a:rPr lang="en-US" sz="2000" b="1" dirty="0" smtClean="0">
                <a:solidFill>
                  <a:schemeClr val="tx1">
                    <a:lumMod val="85000"/>
                    <a:lumOff val="15000"/>
                  </a:schemeClr>
                </a:solidFill>
                <a:effectLst>
                  <a:outerShdw blurRad="38100" dist="38100" dir="2700000" algn="tl">
                    <a:srgbClr val="000000">
                      <a:alpha val="43137"/>
                    </a:srgbClr>
                  </a:outerShdw>
                </a:effectLst>
              </a:rPr>
              <a:t>TUITION</a:t>
            </a:r>
          </a:p>
        </p:txBody>
      </p:sp>
      <p:sp>
        <p:nvSpPr>
          <p:cNvPr id="10" name="TextBox 9"/>
          <p:cNvSpPr txBox="1"/>
          <p:nvPr/>
        </p:nvSpPr>
        <p:spPr>
          <a:xfrm>
            <a:off x="2590800" y="4343400"/>
            <a:ext cx="2362200" cy="400110"/>
          </a:xfrm>
          <a:prstGeom prst="rect">
            <a:avLst/>
          </a:prstGeom>
          <a:noFill/>
        </p:spPr>
        <p:txBody>
          <a:bodyPr wrap="square" rtlCol="0">
            <a:spAutoFit/>
          </a:bodyPr>
          <a:lstStyle/>
          <a:p>
            <a:pPr algn="ctr"/>
            <a:r>
              <a:rPr lang="en-US" sz="2000" b="1" dirty="0" smtClean="0">
                <a:solidFill>
                  <a:schemeClr val="bg1"/>
                </a:solidFill>
                <a:effectLst>
                  <a:outerShdw blurRad="38100" dist="38100" dir="2700000" algn="tl">
                    <a:srgbClr val="000000">
                      <a:alpha val="43137"/>
                    </a:srgbClr>
                  </a:outerShdw>
                </a:effectLst>
              </a:rPr>
              <a:t>STATE SUPPORT</a:t>
            </a:r>
            <a:endParaRPr lang="en-US" sz="2000" b="1" dirty="0">
              <a:solidFill>
                <a:schemeClr val="bg1"/>
              </a:solidFill>
              <a:effectLst>
                <a:outerShdw blurRad="38100" dist="38100" dir="2700000" algn="tl">
                  <a:srgbClr val="000000">
                    <a:alpha val="43137"/>
                  </a:srgbClr>
                </a:outerShdw>
              </a:effectLst>
            </a:endParaRPr>
          </a:p>
        </p:txBody>
      </p:sp>
      <p:sp>
        <p:nvSpPr>
          <p:cNvPr id="7" name="Straight Arrow Connector 6"/>
          <p:cNvSpPr/>
          <p:nvPr/>
        </p:nvSpPr>
        <p:spPr>
          <a:xfrm rot="5400000">
            <a:off x="6951735" y="3426705"/>
            <a:ext cx="2057406" cy="1549"/>
          </a:xfrm>
          <a:prstGeom prst="straightConnector1">
            <a:avLst/>
          </a:prstGeom>
          <a:ln w="25400">
            <a:solidFill>
              <a:schemeClr val="tx1">
                <a:lumMod val="85000"/>
                <a:lumOff val="15000"/>
              </a:schemeClr>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cxnSp>
        <p:nvCxnSpPr>
          <p:cNvPr id="13" name="Straight Arrow Connector 12"/>
          <p:cNvCxnSpPr/>
          <p:nvPr/>
        </p:nvCxnSpPr>
        <p:spPr>
          <a:xfrm rot="5400000">
            <a:off x="7446264" y="4998720"/>
            <a:ext cx="1066800" cy="1588"/>
          </a:xfrm>
          <a:prstGeom prst="straightConnector1">
            <a:avLst/>
          </a:prstGeom>
          <a:ln w="25400">
            <a:solidFill>
              <a:schemeClr val="tx1">
                <a:lumMod val="85000"/>
                <a:lumOff val="15000"/>
              </a:schemeClr>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1038638" y="2969482"/>
            <a:ext cx="838200" cy="1588"/>
          </a:xfrm>
          <a:prstGeom prst="straightConnector1">
            <a:avLst/>
          </a:prstGeom>
          <a:ln w="25400">
            <a:solidFill>
              <a:schemeClr val="tx1">
                <a:lumMod val="85000"/>
                <a:lumOff val="15000"/>
              </a:schemeClr>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cxnSp>
      <p:sp>
        <p:nvSpPr>
          <p:cNvPr id="12" name="Straight Arrow Connector 11"/>
          <p:cNvSpPr/>
          <p:nvPr/>
        </p:nvSpPr>
        <p:spPr>
          <a:xfrm rot="5400000">
            <a:off x="1377700" y="5631889"/>
            <a:ext cx="152391" cy="1631"/>
          </a:xfrm>
          <a:prstGeom prst="straightConnector1">
            <a:avLst/>
          </a:prstGeom>
          <a:ln w="25400">
            <a:solidFill>
              <a:schemeClr val="tx1">
                <a:lumMod val="85000"/>
                <a:lumOff val="15000"/>
              </a:schemeClr>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sp>
        <p:nvSpPr>
          <p:cNvPr id="14" name="Straight Arrow Connector 13"/>
          <p:cNvSpPr/>
          <p:nvPr/>
        </p:nvSpPr>
        <p:spPr>
          <a:xfrm rot="5400000">
            <a:off x="390971" y="4476685"/>
            <a:ext cx="2133576" cy="1631"/>
          </a:xfrm>
          <a:prstGeom prst="straightConnector1">
            <a:avLst/>
          </a:prstGeom>
          <a:ln w="25400">
            <a:solidFill>
              <a:schemeClr val="tx1">
                <a:lumMod val="85000"/>
                <a:lumOff val="15000"/>
              </a:schemeClr>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cxnSp>
        <p:nvCxnSpPr>
          <p:cNvPr id="16" name="Straight Arrow Connector 15"/>
          <p:cNvCxnSpPr/>
          <p:nvPr/>
        </p:nvCxnSpPr>
        <p:spPr>
          <a:xfrm rot="5400000">
            <a:off x="7831106" y="5695918"/>
            <a:ext cx="304800" cy="1588"/>
          </a:xfrm>
          <a:prstGeom prst="straightConnector1">
            <a:avLst/>
          </a:prstGeom>
          <a:ln w="25400">
            <a:solidFill>
              <a:schemeClr val="tx1"/>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kern="0" dirty="0" smtClean="0"/>
              <a:t>State Appropriations for Operations</a:t>
            </a:r>
            <a:r>
              <a:rPr lang="en-US" sz="4000" kern="0" dirty="0"/>
              <a:t/>
            </a:r>
            <a:br>
              <a:rPr lang="en-US" sz="4000" kern="0" dirty="0"/>
            </a:br>
            <a:r>
              <a:rPr lang="en-US" sz="2200" kern="0" dirty="0" smtClean="0"/>
              <a:t>FY 2001 </a:t>
            </a:r>
            <a:r>
              <a:rPr lang="en-US" sz="2200" kern="0" dirty="0"/>
              <a:t>– </a:t>
            </a:r>
            <a:r>
              <a:rPr lang="en-US" sz="2200" kern="0" dirty="0" smtClean="0"/>
              <a:t>FY 201</a:t>
            </a:r>
            <a:r>
              <a:rPr lang="en-US" sz="2200" dirty="0" smtClean="0"/>
              <a:t>2</a:t>
            </a:r>
            <a:r>
              <a:rPr lang="en-US" sz="2200" dirty="0"/>
              <a:t/>
            </a:r>
            <a:br>
              <a:rPr lang="en-US" sz="2200" dirty="0"/>
            </a:br>
            <a:endParaRPr lang="en-US" sz="2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1430906"/>
              </p:ext>
            </p:extLst>
          </p:nvPr>
        </p:nvGraphicFramePr>
        <p:xfrm>
          <a:off x="987552" y="1828800"/>
          <a:ext cx="78867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1444748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kern="0" dirty="0" smtClean="0"/>
              <a:t>State Appropriations Gap</a:t>
            </a:r>
            <a:br>
              <a:rPr lang="en-US" sz="4000" kern="0" dirty="0" smtClean="0"/>
            </a:br>
            <a:r>
              <a:rPr lang="en-US" sz="2200" kern="0" dirty="0" smtClean="0"/>
              <a:t>FY </a:t>
            </a:r>
            <a:r>
              <a:rPr lang="en-US" sz="2200" kern="0" dirty="0"/>
              <a:t>2001 – FY 201</a:t>
            </a:r>
            <a:r>
              <a:rPr lang="en-US" sz="2200" dirty="0"/>
              <a:t>2</a:t>
            </a:r>
            <a:br>
              <a:rPr lang="en-US" sz="2200" dirty="0"/>
            </a:br>
            <a:endParaRPr lang="en-US" sz="2200" kern="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2138548"/>
              </p:ext>
            </p:extLst>
          </p:nvPr>
        </p:nvGraphicFramePr>
        <p:xfrm>
          <a:off x="990600" y="1828800"/>
          <a:ext cx="78867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7681174" y="1998684"/>
            <a:ext cx="914400" cy="246221"/>
          </a:xfrm>
          <a:prstGeom prst="rect">
            <a:avLst/>
          </a:prstGeom>
          <a:noFill/>
        </p:spPr>
        <p:txBody>
          <a:bodyPr wrap="square" rtlCol="0">
            <a:spAutoFit/>
          </a:bodyPr>
          <a:lstStyle/>
          <a:p>
            <a:r>
              <a:rPr lang="en-US" sz="1000" dirty="0" smtClean="0"/>
              <a:t>Head Count</a:t>
            </a:r>
            <a:endParaRPr lang="en-US" sz="1000" dirty="0"/>
          </a:p>
        </p:txBody>
      </p:sp>
      <p:sp>
        <p:nvSpPr>
          <p:cNvPr id="5" name="TextBox 4"/>
          <p:cNvSpPr txBox="1"/>
          <p:nvPr/>
        </p:nvSpPr>
        <p:spPr>
          <a:xfrm>
            <a:off x="8170576" y="2768958"/>
            <a:ext cx="914400" cy="246221"/>
          </a:xfrm>
          <a:prstGeom prst="rect">
            <a:avLst/>
          </a:prstGeom>
          <a:noFill/>
        </p:spPr>
        <p:txBody>
          <a:bodyPr wrap="square" rtlCol="0">
            <a:spAutoFit/>
          </a:bodyPr>
          <a:lstStyle/>
          <a:p>
            <a:r>
              <a:rPr lang="en-US" sz="1000" dirty="0" smtClean="0"/>
              <a:t>CPI</a:t>
            </a:r>
            <a:endParaRPr lang="en-US" sz="1000" dirty="0"/>
          </a:p>
        </p:txBody>
      </p:sp>
      <p:sp>
        <p:nvSpPr>
          <p:cNvPr id="6" name="TextBox 5"/>
          <p:cNvSpPr txBox="1"/>
          <p:nvPr/>
        </p:nvSpPr>
        <p:spPr>
          <a:xfrm>
            <a:off x="7238999" y="5478891"/>
            <a:ext cx="1424185" cy="246221"/>
          </a:xfrm>
          <a:prstGeom prst="rect">
            <a:avLst/>
          </a:prstGeom>
          <a:noFill/>
        </p:spPr>
        <p:txBody>
          <a:bodyPr wrap="square" rtlCol="0">
            <a:spAutoFit/>
          </a:bodyPr>
          <a:lstStyle/>
          <a:p>
            <a:r>
              <a:rPr lang="en-US" sz="1000" dirty="0" smtClean="0"/>
              <a:t>State Appropriations</a:t>
            </a:r>
            <a:endParaRPr lang="en-US" sz="1000" dirty="0"/>
          </a:p>
        </p:txBody>
      </p:sp>
    </p:spTree>
    <p:extLst>
      <p:ext uri="{BB962C8B-B14F-4D97-AF65-F5344CB8AC3E}">
        <p14:creationId xmlns:p14="http://schemas.microsoft.com/office/powerpoint/2010/main" val="357116925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Midwest Test_03.jpg"/>
          <p:cNvPicPr>
            <a:picLocks noChangeAspect="1"/>
          </p:cNvPicPr>
          <p:nvPr/>
        </p:nvPicPr>
        <p:blipFill>
          <a:blip r:embed="rId3" cstate="print"/>
          <a:stretch>
            <a:fillRect/>
          </a:stretch>
        </p:blipFill>
        <p:spPr>
          <a:xfrm>
            <a:off x="2315374" y="2145793"/>
            <a:ext cx="4466425" cy="4346448"/>
          </a:xfrm>
          <a:prstGeom prst="rect">
            <a:avLst/>
          </a:prstGeom>
        </p:spPr>
      </p:pic>
      <p:sp>
        <p:nvSpPr>
          <p:cNvPr id="9218" name="Rectangle 3"/>
          <p:cNvSpPr>
            <a:spLocks noGrp="1" noChangeArrowheads="1"/>
          </p:cNvSpPr>
          <p:nvPr>
            <p:ph type="title"/>
          </p:nvPr>
        </p:nvSpPr>
        <p:spPr>
          <a:xfrm>
            <a:off x="228600" y="76200"/>
            <a:ext cx="8610600" cy="1143000"/>
          </a:xfrm>
        </p:spPr>
        <p:txBody>
          <a:bodyPr/>
          <a:lstStyle/>
          <a:p>
            <a:pPr eaLnBrk="1" hangingPunct="1"/>
            <a:r>
              <a:rPr lang="en-US" sz="2800" dirty="0" smtClean="0">
                <a:solidFill>
                  <a:schemeClr val="tx1"/>
                </a:solidFill>
              </a:rPr>
              <a:t>State Support to Higher Education</a:t>
            </a:r>
            <a:r>
              <a:rPr lang="en-US" sz="2600" dirty="0" smtClean="0">
                <a:solidFill>
                  <a:schemeClr val="tx1"/>
                </a:solidFill>
              </a:rPr>
              <a:t/>
            </a:r>
            <a:br>
              <a:rPr lang="en-US" sz="2600" dirty="0" smtClean="0">
                <a:solidFill>
                  <a:schemeClr val="tx1"/>
                </a:solidFill>
              </a:rPr>
            </a:br>
            <a:r>
              <a:rPr lang="en-US" sz="1800" dirty="0" smtClean="0">
                <a:solidFill>
                  <a:schemeClr val="tx1"/>
                </a:solidFill>
              </a:rPr>
              <a:t>FY 2011 National Comparison*</a:t>
            </a:r>
          </a:p>
        </p:txBody>
      </p:sp>
      <p:sp>
        <p:nvSpPr>
          <p:cNvPr id="56" name="Content Placeholder 55"/>
          <p:cNvSpPr>
            <a:spLocks noGrp="1"/>
          </p:cNvSpPr>
          <p:nvPr>
            <p:ph idx="1"/>
          </p:nvPr>
        </p:nvSpPr>
        <p:spPr>
          <a:xfrm>
            <a:off x="762000" y="1752600"/>
            <a:ext cx="7620000" cy="609600"/>
          </a:xfrm>
        </p:spPr>
        <p:txBody>
          <a:bodyPr/>
          <a:lstStyle/>
          <a:p>
            <a:pPr algn="ctr">
              <a:buNone/>
            </a:pPr>
            <a:r>
              <a:rPr lang="en-US" sz="2600" dirty="0" smtClean="0">
                <a:latin typeface="Calibri" pitchFamily="34" charset="0"/>
              </a:rPr>
              <a:t>Appropriation per Capita Ranking</a:t>
            </a:r>
            <a:endParaRPr lang="en-US" sz="2200" dirty="0" smtClean="0">
              <a:latin typeface="Calibri" pitchFamily="34" charset="0"/>
            </a:endParaRPr>
          </a:p>
          <a:p>
            <a:pPr>
              <a:buNone/>
            </a:pPr>
            <a:endParaRPr lang="en-US" dirty="0"/>
          </a:p>
        </p:txBody>
      </p:sp>
      <p:sp>
        <p:nvSpPr>
          <p:cNvPr id="57" name="TextBox 56"/>
          <p:cNvSpPr txBox="1"/>
          <p:nvPr/>
        </p:nvSpPr>
        <p:spPr>
          <a:xfrm>
            <a:off x="1066800" y="6446520"/>
            <a:ext cx="7086600" cy="246221"/>
          </a:xfrm>
          <a:prstGeom prst="rect">
            <a:avLst/>
          </a:prstGeom>
          <a:noFill/>
        </p:spPr>
        <p:txBody>
          <a:bodyPr wrap="square" rtlCol="0">
            <a:spAutoFit/>
          </a:bodyPr>
          <a:lstStyle/>
          <a:p>
            <a:r>
              <a:rPr lang="en-US" sz="1000" dirty="0" smtClean="0"/>
              <a:t>*Information obtained from the </a:t>
            </a:r>
            <a:r>
              <a:rPr lang="en-US" sz="1000" i="1" dirty="0" smtClean="0"/>
              <a:t>Grapevine Report </a:t>
            </a:r>
            <a:r>
              <a:rPr lang="en-US" sz="1000" dirty="0" smtClean="0"/>
              <a:t>published by Illinois State University</a:t>
            </a:r>
            <a:endParaRPr lang="en-US" sz="1000" dirty="0"/>
          </a:p>
        </p:txBody>
      </p:sp>
      <p:sp>
        <p:nvSpPr>
          <p:cNvPr id="10" name="TextBox 9"/>
          <p:cNvSpPr txBox="1"/>
          <p:nvPr/>
        </p:nvSpPr>
        <p:spPr>
          <a:xfrm>
            <a:off x="4296861" y="4168025"/>
            <a:ext cx="491320" cy="400110"/>
          </a:xfrm>
          <a:prstGeom prst="rect">
            <a:avLst/>
          </a:prstGeom>
          <a:noFill/>
        </p:spPr>
        <p:txBody>
          <a:bodyPr wrap="square" rtlCol="0">
            <a:spAutoFit/>
          </a:bodyPr>
          <a:lstStyle/>
          <a:p>
            <a:r>
              <a:rPr lang="en-US" sz="2000" dirty="0" smtClean="0"/>
              <a:t>45</a:t>
            </a:r>
            <a:endParaRPr lang="en-US" sz="2000" dirty="0"/>
          </a:p>
        </p:txBody>
      </p:sp>
      <p:sp>
        <p:nvSpPr>
          <p:cNvPr id="11" name="TextBox 10"/>
          <p:cNvSpPr txBox="1"/>
          <p:nvPr/>
        </p:nvSpPr>
        <p:spPr>
          <a:xfrm>
            <a:off x="3044952" y="3413760"/>
            <a:ext cx="491320" cy="400110"/>
          </a:xfrm>
          <a:prstGeom prst="rect">
            <a:avLst/>
          </a:prstGeom>
          <a:noFill/>
        </p:spPr>
        <p:txBody>
          <a:bodyPr wrap="square" rtlCol="0">
            <a:spAutoFit/>
          </a:bodyPr>
          <a:lstStyle/>
          <a:p>
            <a:r>
              <a:rPr lang="en-US" sz="2000" dirty="0" smtClean="0"/>
              <a:t>7</a:t>
            </a:r>
            <a:endParaRPr lang="en-US" sz="2000" dirty="0"/>
          </a:p>
        </p:txBody>
      </p:sp>
      <p:sp>
        <p:nvSpPr>
          <p:cNvPr id="12" name="TextBox 11"/>
          <p:cNvSpPr txBox="1"/>
          <p:nvPr/>
        </p:nvSpPr>
        <p:spPr>
          <a:xfrm>
            <a:off x="3186021" y="4243451"/>
            <a:ext cx="491320" cy="400110"/>
          </a:xfrm>
          <a:prstGeom prst="rect">
            <a:avLst/>
          </a:prstGeom>
          <a:noFill/>
        </p:spPr>
        <p:txBody>
          <a:bodyPr wrap="square" rtlCol="0">
            <a:spAutoFit/>
          </a:bodyPr>
          <a:lstStyle/>
          <a:p>
            <a:r>
              <a:rPr lang="en-US" sz="2000" dirty="0" smtClean="0"/>
              <a:t>18</a:t>
            </a:r>
            <a:endParaRPr lang="en-US" sz="2000" dirty="0"/>
          </a:p>
        </p:txBody>
      </p:sp>
      <p:sp>
        <p:nvSpPr>
          <p:cNvPr id="13" name="TextBox 12"/>
          <p:cNvSpPr txBox="1"/>
          <p:nvPr/>
        </p:nvSpPr>
        <p:spPr>
          <a:xfrm>
            <a:off x="3429000" y="5084064"/>
            <a:ext cx="491320" cy="400110"/>
          </a:xfrm>
          <a:prstGeom prst="rect">
            <a:avLst/>
          </a:prstGeom>
          <a:noFill/>
        </p:spPr>
        <p:txBody>
          <a:bodyPr wrap="square" rtlCol="0">
            <a:spAutoFit/>
          </a:bodyPr>
          <a:lstStyle/>
          <a:p>
            <a:r>
              <a:rPr lang="en-US" sz="2000" dirty="0" smtClean="0"/>
              <a:t>16</a:t>
            </a:r>
            <a:endParaRPr lang="en-US" sz="2000" dirty="0"/>
          </a:p>
        </p:txBody>
      </p:sp>
      <p:sp>
        <p:nvSpPr>
          <p:cNvPr id="14" name="TextBox 13"/>
          <p:cNvSpPr txBox="1"/>
          <p:nvPr/>
        </p:nvSpPr>
        <p:spPr>
          <a:xfrm>
            <a:off x="4427014" y="5302928"/>
            <a:ext cx="491320" cy="400110"/>
          </a:xfrm>
          <a:prstGeom prst="rect">
            <a:avLst/>
          </a:prstGeom>
          <a:noFill/>
        </p:spPr>
        <p:txBody>
          <a:bodyPr wrap="square" rtlCol="0">
            <a:spAutoFit/>
          </a:bodyPr>
          <a:lstStyle/>
          <a:p>
            <a:r>
              <a:rPr lang="en-US" sz="2000" dirty="0" smtClean="0"/>
              <a:t>12</a:t>
            </a:r>
            <a:endParaRPr lang="en-US" sz="2000" dirty="0"/>
          </a:p>
        </p:txBody>
      </p:sp>
      <p:sp>
        <p:nvSpPr>
          <p:cNvPr id="15" name="TextBox 14"/>
          <p:cNvSpPr txBox="1"/>
          <p:nvPr/>
        </p:nvSpPr>
        <p:spPr>
          <a:xfrm>
            <a:off x="5572880" y="4893494"/>
            <a:ext cx="491320" cy="400110"/>
          </a:xfrm>
          <a:prstGeom prst="rect">
            <a:avLst/>
          </a:prstGeom>
          <a:noFill/>
        </p:spPr>
        <p:txBody>
          <a:bodyPr wrap="square" rtlCol="0">
            <a:spAutoFit/>
          </a:bodyPr>
          <a:lstStyle/>
          <a:p>
            <a:r>
              <a:rPr lang="en-US" sz="2000" dirty="0" smtClean="0"/>
              <a:t>21</a:t>
            </a:r>
            <a:endParaRPr lang="en-US" sz="2000" dirty="0"/>
          </a:p>
        </p:txBody>
      </p:sp>
      <p:sp>
        <p:nvSpPr>
          <p:cNvPr id="16" name="TextBox 15"/>
          <p:cNvSpPr txBox="1"/>
          <p:nvPr/>
        </p:nvSpPr>
        <p:spPr>
          <a:xfrm>
            <a:off x="5736515" y="4415960"/>
            <a:ext cx="491320" cy="400110"/>
          </a:xfrm>
          <a:prstGeom prst="rect">
            <a:avLst/>
          </a:prstGeom>
          <a:noFill/>
        </p:spPr>
        <p:txBody>
          <a:bodyPr wrap="square" rtlCol="0">
            <a:spAutoFit/>
          </a:bodyPr>
          <a:lstStyle/>
          <a:p>
            <a:r>
              <a:rPr lang="en-US" sz="2000" dirty="0" smtClean="0"/>
              <a:t>15</a:t>
            </a:r>
          </a:p>
        </p:txBody>
      </p:sp>
      <p:sp>
        <p:nvSpPr>
          <p:cNvPr id="17" name="TextBox 16"/>
          <p:cNvSpPr txBox="1"/>
          <p:nvPr/>
        </p:nvSpPr>
        <p:spPr>
          <a:xfrm>
            <a:off x="5027244" y="3638310"/>
            <a:ext cx="491320" cy="400110"/>
          </a:xfrm>
          <a:prstGeom prst="rect">
            <a:avLst/>
          </a:prstGeom>
          <a:noFill/>
        </p:spPr>
        <p:txBody>
          <a:bodyPr wrap="square" rtlCol="0">
            <a:spAutoFit/>
          </a:bodyPr>
          <a:lstStyle/>
          <a:p>
            <a:r>
              <a:rPr lang="en-US" sz="2000" dirty="0" smtClean="0"/>
              <a:t>26</a:t>
            </a:r>
            <a:endParaRPr lang="en-US" sz="2000" dirty="0"/>
          </a:p>
        </p:txBody>
      </p:sp>
      <p:sp>
        <p:nvSpPr>
          <p:cNvPr id="18" name="TextBox 17"/>
          <p:cNvSpPr txBox="1"/>
          <p:nvPr/>
        </p:nvSpPr>
        <p:spPr>
          <a:xfrm>
            <a:off x="4003524" y="3087759"/>
            <a:ext cx="491320" cy="400110"/>
          </a:xfrm>
          <a:prstGeom prst="rect">
            <a:avLst/>
          </a:prstGeom>
          <a:noFill/>
        </p:spPr>
        <p:txBody>
          <a:bodyPr wrap="square" rtlCol="0">
            <a:spAutoFit/>
          </a:bodyPr>
          <a:lstStyle/>
          <a:p>
            <a:r>
              <a:rPr lang="en-US" sz="2000" dirty="0" smtClean="0"/>
              <a:t>24</a:t>
            </a:r>
            <a:endParaRPr lang="en-US" sz="2000" dirty="0"/>
          </a:p>
        </p:txBody>
      </p:sp>
    </p:spTree>
    <p:extLst>
      <p:ext uri="{BB962C8B-B14F-4D97-AF65-F5344CB8AC3E}">
        <p14:creationId xmlns:p14="http://schemas.microsoft.com/office/powerpoint/2010/main" val="220486794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Cambria/Arial_2012">
      <a:majorFont>
        <a:latin typeface="Cambr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6875</TotalTime>
  <Words>1275</Words>
  <Application>Microsoft Office PowerPoint</Application>
  <PresentationFormat>On-screen Show (4:3)</PresentationFormat>
  <Paragraphs>355</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2012 BUDGET UPDATE</vt:lpstr>
      <vt:lpstr>Total MU Campus Funding Fiscal Year 2012</vt:lpstr>
      <vt:lpstr>“Enterprise” Operations</vt:lpstr>
      <vt:lpstr>Funding Sources Fiscal Year 2012</vt:lpstr>
      <vt:lpstr>General Operating Sources</vt:lpstr>
      <vt:lpstr>Change in General Operating Funding Sources</vt:lpstr>
      <vt:lpstr>State Appropriations for Operations FY 2001 – FY 2012 </vt:lpstr>
      <vt:lpstr>State Appropriations Gap FY 2001 – FY 2012 </vt:lpstr>
      <vt:lpstr>State Support to Higher Education FY 2011 National Comparison*</vt:lpstr>
      <vt:lpstr>FY2011 State Appropriations for Higher Ed Per Capita  </vt:lpstr>
      <vt:lpstr>FY2011 State Appropriations for Higher Ed Per Capita  </vt:lpstr>
      <vt:lpstr>State Support to Higher Education FY 2011 National Comparison*</vt:lpstr>
      <vt:lpstr>In-State Tuition &amp; Fee Comparison 2011 – 2012 </vt:lpstr>
      <vt:lpstr>2012 BUDGET UPDATE</vt:lpstr>
      <vt:lpstr>State Support to Higher Education FY 2011 Appropriation per Capita Ranking*</vt:lpstr>
      <vt:lpstr>PowerPoint Presentation</vt:lpstr>
    </vt:vector>
  </TitlesOfParts>
  <Company>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2012 BUDGET</dc:title>
  <dc:creator>mackleyrt</dc:creator>
  <cp:lastModifiedBy>Cogswell, James A.</cp:lastModifiedBy>
  <cp:revision>485</cp:revision>
  <cp:lastPrinted>2012-01-05T20:29:36Z</cp:lastPrinted>
  <dcterms:created xsi:type="dcterms:W3CDTF">2011-08-04T14:05:08Z</dcterms:created>
  <dcterms:modified xsi:type="dcterms:W3CDTF">2012-01-31T15:27:11Z</dcterms:modified>
</cp:coreProperties>
</file>