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handoutMasterIdLst>
    <p:handoutMasterId r:id="rId15"/>
  </p:handoutMasterIdLst>
  <p:sldIdLst>
    <p:sldId id="266" r:id="rId5"/>
    <p:sldId id="265" r:id="rId6"/>
    <p:sldId id="264" r:id="rId7"/>
    <p:sldId id="258" r:id="rId8"/>
    <p:sldId id="259" r:id="rId9"/>
    <p:sldId id="260" r:id="rId10"/>
    <p:sldId id="261" r:id="rId11"/>
    <p:sldId id="262" r:id="rId12"/>
    <p:sldId id="263" r:id="rId13"/>
    <p:sldId id="257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18BBF-BEC7-4180-8986-217CFCA53A45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52374-2CC3-4E26-8C4A-5D6EA6DE9E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1671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8/19/2011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 Libraries All Staff Meeting</a:t>
            </a:r>
            <a:br>
              <a:rPr lang="en-US" dirty="0" smtClean="0"/>
            </a:br>
            <a:r>
              <a:rPr lang="en-US" sz="2000" dirty="0" smtClean="0"/>
              <a:t>August 18,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sz="4600" dirty="0" smtClean="0"/>
              <a:t>Agenda: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Welcome  (Jim </a:t>
            </a:r>
            <a:r>
              <a:rPr lang="en-US" dirty="0" err="1" smtClean="0"/>
              <a:t>Cogswell</a:t>
            </a:r>
            <a:r>
              <a:rPr lang="en-US" dirty="0" smtClean="0"/>
              <a:t>)</a:t>
            </a:r>
            <a:endParaRPr lang="en-US" sz="28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Personnel Recognitions  (Jim </a:t>
            </a:r>
            <a:r>
              <a:rPr lang="en-US" dirty="0" err="1" smtClean="0"/>
              <a:t>Cogswell</a:t>
            </a:r>
            <a:r>
              <a:rPr lang="en-US" dirty="0" smtClean="0"/>
              <a:t>) </a:t>
            </a:r>
            <a:endParaRPr lang="en-US" sz="28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Reports and Announcements </a:t>
            </a: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Library Assembly (Gary Cox)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MULAC (Anne Barker)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United Way (Tri-Chairs)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Ellis Library Space and Facilities Committee (Sandy </a:t>
            </a:r>
            <a:r>
              <a:rPr lang="en-US" dirty="0" err="1" smtClean="0"/>
              <a:t>Schiefer</a:t>
            </a:r>
            <a:r>
              <a:rPr lang="en-US" dirty="0" smtClean="0"/>
              <a:t>)</a:t>
            </a:r>
            <a:endParaRPr lang="en-US" sz="24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Budget Outlook (Jim </a:t>
            </a:r>
            <a:r>
              <a:rPr lang="en-US" dirty="0" err="1" smtClean="0"/>
              <a:t>Cogswell</a:t>
            </a:r>
            <a:r>
              <a:rPr lang="en-US" dirty="0" smtClean="0"/>
              <a:t>)</a:t>
            </a:r>
            <a:endParaRPr lang="en-US" sz="28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Library Staffing Strategies (Jim </a:t>
            </a:r>
            <a:r>
              <a:rPr lang="en-US" dirty="0" err="1" smtClean="0"/>
              <a:t>Cogswell</a:t>
            </a:r>
            <a:r>
              <a:rPr lang="en-US" dirty="0" smtClean="0"/>
              <a:t>)</a:t>
            </a:r>
            <a:endParaRPr lang="en-US" sz="28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Q&amp;A (Open)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Receding Functions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6858000" cy="3741869"/>
          </a:xfrm>
        </p:spPr>
        <p:txBody>
          <a:bodyPr/>
          <a:lstStyle/>
          <a:p>
            <a:pPr marL="731520" lvl="3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/>
              <a:t>How do we shift our capacities to reflect the changing nature of our work?</a:t>
            </a:r>
          </a:p>
          <a:p>
            <a:pPr marL="1463040" lvl="5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000" dirty="0" smtClean="0"/>
              <a:t>Suggestions from staff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80806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 Staffing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086600" cy="4038600"/>
          </a:xfrm>
        </p:spPr>
        <p:txBody>
          <a:bodyPr/>
          <a:lstStyle/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latin typeface="+mj-lt"/>
                <a:ea typeface="+mj-ea"/>
                <a:cs typeface="+mj-cs"/>
              </a:rPr>
              <a:t>Addressing 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Staffing Priorities</a:t>
            </a:r>
            <a:endParaRPr lang="en-US" sz="2800" dirty="0">
              <a:latin typeface="+mj-lt"/>
              <a:ea typeface="+mj-ea"/>
              <a:cs typeface="+mj-cs"/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External Trends (Long-Term, 5+ years )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Internal Areas of Focus (Short-Term, 2-3 years)</a:t>
            </a:r>
          </a:p>
          <a:p>
            <a:pPr marL="685800" lvl="2" indent="0">
              <a:buNone/>
            </a:pPr>
            <a:endParaRPr lang="en-US" sz="800" dirty="0" smtClean="0"/>
          </a:p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latin typeface="+mj-lt"/>
                <a:ea typeface="+mj-ea"/>
                <a:cs typeface="+mj-cs"/>
              </a:rPr>
              <a:t>Managing Transitions</a:t>
            </a:r>
          </a:p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latin typeface="+mj-lt"/>
                <a:ea typeface="+mj-ea"/>
                <a:cs typeface="+mj-cs"/>
              </a:rPr>
              <a:t>Staff Development</a:t>
            </a:r>
          </a:p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latin typeface="+mj-lt"/>
                <a:ea typeface="+mj-ea"/>
                <a:cs typeface="+mj-cs"/>
              </a:rPr>
              <a:t>Incentive Management</a:t>
            </a:r>
          </a:p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latin typeface="+mj-lt"/>
                <a:ea typeface="+mj-ea"/>
                <a:cs typeface="+mj-cs"/>
              </a:rPr>
              <a:t>Receding 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Functions</a:t>
            </a:r>
            <a:endParaRPr lang="en-US" sz="2800" dirty="0">
              <a:latin typeface="+mj-lt"/>
              <a:ea typeface="+mj-ea"/>
              <a:cs typeface="+mj-cs"/>
            </a:endParaRPr>
          </a:p>
          <a:p>
            <a:pPr lvl="2">
              <a:buFont typeface="Wingdings" pitchFamily="2" charset="2"/>
              <a:buChar char="Ø"/>
            </a:pPr>
            <a:endParaRPr lang="en-US" dirty="0" smtClean="0"/>
          </a:p>
          <a:p>
            <a:pPr lvl="1"/>
            <a:endParaRPr lang="en-US" sz="26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2293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>
            <a:normAutofit/>
          </a:bodyPr>
          <a:lstStyle/>
          <a:p>
            <a:r>
              <a:rPr lang="en-US" sz="3600" b="1" dirty="0"/>
              <a:t>Emerging Staffing </a:t>
            </a:r>
            <a:r>
              <a:rPr lang="en-US" sz="3600" b="1" dirty="0" smtClean="0"/>
              <a:t>Priorities</a:t>
            </a:r>
            <a:endParaRPr lang="en-US" sz="3600" b="1" dirty="0"/>
          </a:p>
        </p:txBody>
      </p:sp>
      <p:sp>
        <p:nvSpPr>
          <p:cNvPr id="5" name="Subtitle 2"/>
          <p:cNvSpPr>
            <a:spLocks noGrp="1"/>
          </p:cNvSpPr>
          <p:nvPr>
            <p:ph idx="1"/>
          </p:nvPr>
        </p:nvSpPr>
        <p:spPr>
          <a:xfrm>
            <a:off x="1143000" y="1676400"/>
            <a:ext cx="6516445" cy="4038601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  <a:buNone/>
            </a:pPr>
            <a:r>
              <a:rPr lang="en-US" sz="25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Phase I</a:t>
            </a:r>
          </a:p>
          <a:p>
            <a:pPr marL="914400" lvl="1" indent="-6858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Curator of Rare and Special Materials, </a:t>
            </a:r>
            <a:r>
              <a:rPr lang="en-US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SCARaB Division </a:t>
            </a:r>
          </a:p>
          <a:p>
            <a:pPr marL="914400" lvl="1" indent="-685800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600" dirty="0">
                <a:latin typeface="+mj-lt"/>
                <a:ea typeface="+mj-ea"/>
                <a:cs typeface="+mj-cs"/>
              </a:rPr>
              <a:t>Clinical Librarian-HSL</a:t>
            </a:r>
          </a:p>
          <a:p>
            <a:pPr marL="914400" lvl="3" indent="-6858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600" dirty="0">
                <a:latin typeface="+mj-lt"/>
                <a:ea typeface="+mj-ea"/>
                <a:cs typeface="+mj-cs"/>
              </a:rPr>
              <a:t>	(50% School of Medicine</a:t>
            </a:r>
            <a:r>
              <a:rPr lang="en-US" sz="2600" dirty="0" smtClean="0">
                <a:latin typeface="+mj-lt"/>
                <a:ea typeface="+mj-ea"/>
                <a:cs typeface="+mj-cs"/>
              </a:rPr>
              <a:t>)</a:t>
            </a:r>
          </a:p>
          <a:p>
            <a:pPr marL="914400" lvl="1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600" dirty="0">
                <a:latin typeface="+mj-lt"/>
                <a:ea typeface="+mj-ea"/>
                <a:cs typeface="+mj-cs"/>
              </a:rPr>
              <a:t>E-instruction Coordinator-RAIS</a:t>
            </a:r>
          </a:p>
          <a:p>
            <a:pPr marL="914400" lvl="3" indent="-68580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(</a:t>
            </a:r>
            <a:r>
              <a:rPr lang="en-US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50% V-Provost for </a:t>
            </a:r>
            <a:r>
              <a:rPr lang="en-US" sz="26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Ugrad</a:t>
            </a:r>
            <a:r>
              <a:rPr lang="en-US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Studies)</a:t>
            </a:r>
            <a:endParaRPr lang="en-US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914400" lvl="1" indent="-6858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Entry-level Librarian-Access Services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7"/>
          </a:xfrm>
        </p:spPr>
        <p:txBody>
          <a:bodyPr>
            <a:normAutofit/>
          </a:bodyPr>
          <a:lstStyle/>
          <a:p>
            <a:pPr defTabSz="914400" rtl="0" eaLnBrk="1" latinLnBrk="0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</a:pPr>
            <a:r>
              <a:rPr lang="en-US" sz="36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Emerging Staffing Priorities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6858000" cy="3733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500" b="1" dirty="0" smtClean="0">
                <a:latin typeface="+mj-lt"/>
                <a:ea typeface="+mj-ea"/>
                <a:cs typeface="+mj-cs"/>
              </a:rPr>
              <a:t>Phase II</a:t>
            </a:r>
          </a:p>
          <a:p>
            <a:pPr>
              <a:lnSpc>
                <a:spcPct val="80000"/>
              </a:lnSpc>
              <a:buNone/>
            </a:pPr>
            <a:endParaRPr lang="en-US" sz="2500" b="1" dirty="0" smtClean="0">
              <a:latin typeface="+mj-lt"/>
              <a:ea typeface="+mj-ea"/>
              <a:cs typeface="+mj-cs"/>
            </a:endParaRPr>
          </a:p>
          <a:p>
            <a:pPr marL="914400" lvl="1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Preservation Coordinator-</a:t>
            </a:r>
            <a:r>
              <a:rPr lang="en-US" sz="2500" dirty="0" err="1" smtClean="0">
                <a:latin typeface="+mj-lt"/>
                <a:ea typeface="+mj-ea"/>
                <a:cs typeface="+mj-cs"/>
              </a:rPr>
              <a:t>SCARaB</a:t>
            </a:r>
            <a:endParaRPr lang="en-US" sz="2500" dirty="0" smtClean="0">
              <a:latin typeface="+mj-lt"/>
              <a:ea typeface="+mj-ea"/>
              <a:cs typeface="+mj-cs"/>
            </a:endParaRPr>
          </a:p>
          <a:p>
            <a:pPr marL="914400" lvl="1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Digitization/IR Dept. Head-ACTS</a:t>
            </a:r>
            <a:endParaRPr lang="en-US" sz="2500" dirty="0" smtClean="0">
              <a:latin typeface="+mj-lt"/>
              <a:ea typeface="+mj-ea"/>
              <a:cs typeface="+mj-cs"/>
            </a:endParaRPr>
          </a:p>
          <a:p>
            <a:pPr marL="914400" lvl="1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Scholarly Communications Coordinator-RAIS (Half-Time)</a:t>
            </a:r>
          </a:p>
          <a:p>
            <a:pPr marL="914400" lvl="1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Library Fellowship Program (2-4 positions)</a:t>
            </a:r>
            <a:r>
              <a:rPr lang="en-US" sz="2500" dirty="0" smtClean="0">
                <a:latin typeface="+mj-lt"/>
                <a:ea typeface="+mj-ea"/>
                <a:cs typeface="+mj-cs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101121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Emerging Staffing Priorities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1"/>
            <a:ext cx="6592645" cy="3886200"/>
          </a:xfrm>
        </p:spPr>
        <p:txBody>
          <a:bodyPr>
            <a:normAutofit/>
          </a:bodyPr>
          <a:lstStyle/>
          <a:p>
            <a:pPr marL="0" lvl="3" indent="0">
              <a:lnSpc>
                <a:spcPct val="80000"/>
              </a:lnSpc>
              <a:buNone/>
            </a:pPr>
            <a:r>
              <a:rPr lang="en-US" sz="2500" b="1" dirty="0" smtClean="0">
                <a:latin typeface="+mj-lt"/>
              </a:rPr>
              <a:t>Phase III</a:t>
            </a:r>
          </a:p>
          <a:p>
            <a:pPr marL="0" lvl="3" indent="0">
              <a:lnSpc>
                <a:spcPct val="80000"/>
              </a:lnSpc>
              <a:buNone/>
            </a:pPr>
            <a:endParaRPr lang="en-US" sz="2500" b="1" dirty="0" smtClean="0">
              <a:latin typeface="+mj-lt"/>
            </a:endParaRPr>
          </a:p>
          <a:p>
            <a:pPr marL="914400" lvl="3" indent="-685800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LTS Programmer-Admin </a:t>
            </a:r>
          </a:p>
          <a:p>
            <a:pPr marL="914400" lvl="3" indent="-685800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Shared Support Staff-multiple divisions</a:t>
            </a:r>
          </a:p>
          <a:p>
            <a:pPr marL="914400" lvl="3" indent="-685800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Basic sciences research support position(s) </a:t>
            </a:r>
          </a:p>
          <a:p>
            <a:pPr marL="914400" lvl="3" indent="-685800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Data </a:t>
            </a:r>
            <a:r>
              <a:rPr lang="en-US" sz="2500" dirty="0" err="1" smtClean="0">
                <a:latin typeface="+mj-lt"/>
                <a:ea typeface="+mj-ea"/>
                <a:cs typeface="+mj-cs"/>
              </a:rPr>
              <a:t>Curation</a:t>
            </a:r>
            <a:r>
              <a:rPr lang="en-US" sz="2500" dirty="0" smtClean="0">
                <a:latin typeface="+mj-lt"/>
                <a:ea typeface="+mj-ea"/>
                <a:cs typeface="+mj-cs"/>
              </a:rPr>
              <a:t> Specialist – ACTS 	</a:t>
            </a:r>
          </a:p>
          <a:p>
            <a:pPr marL="914400" lvl="3" indent="-685800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500" dirty="0" smtClean="0">
                <a:latin typeface="+mj-lt"/>
                <a:ea typeface="+mj-ea"/>
                <a:cs typeface="+mj-cs"/>
              </a:rPr>
              <a:t>Scholarly Information and research support 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Managing Transitions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19257"/>
            <a:ext cx="6592645" cy="3603812"/>
          </a:xfrm>
        </p:spPr>
        <p:txBody>
          <a:bodyPr/>
          <a:lstStyle/>
          <a:p>
            <a:pPr marL="731520" lvl="3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 smtClean="0"/>
              <a:t>Not only maintain but increase staffing levels 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Reallocating existing positions and creating new ones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Vacancies do </a:t>
            </a:r>
            <a:r>
              <a:rPr lang="en-US" sz="2800" u="sng" dirty="0" smtClean="0"/>
              <a:t>not</a:t>
            </a:r>
            <a:r>
              <a:rPr lang="en-US" sz="2800" dirty="0" smtClean="0"/>
              <a:t> mean losses of positions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Managing Transitions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19257"/>
            <a:ext cx="6668845" cy="3603812"/>
          </a:xfrm>
        </p:spPr>
        <p:txBody>
          <a:bodyPr>
            <a:normAutofit fontScale="92500"/>
          </a:bodyPr>
          <a:lstStyle/>
          <a:p>
            <a:pPr marL="731520" lvl="3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000" dirty="0" smtClean="0"/>
              <a:t>Librarians/Archivists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Division and Dept. Heads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Branch libraries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Collections/Subject Specialists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Entry-level hiring </a:t>
            </a:r>
          </a:p>
          <a:p>
            <a:pPr marL="457200" lvl="3" indent="-685800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800" dirty="0" smtClean="0"/>
              <a:t>Support Staff positions</a:t>
            </a:r>
          </a:p>
          <a:p>
            <a:pPr marL="1371600" lvl="1" indent="-54864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800" dirty="0" smtClean="0"/>
              <a:t>Filled according to emerging needs 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6965245" cy="1087418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Staff Development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934200" cy="4267200"/>
          </a:xfrm>
        </p:spPr>
        <p:txBody>
          <a:bodyPr>
            <a:normAutofit fontScale="62500" lnSpcReduction="20000"/>
          </a:bodyPr>
          <a:lstStyle/>
          <a:p>
            <a:pPr marL="731520" lvl="3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4400" dirty="0" smtClean="0"/>
              <a:t>Continued training (SDC, other opportunities)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Staff Development Committee programs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Library Issues Forums</a:t>
            </a:r>
          </a:p>
          <a:p>
            <a:pPr marL="731520" lvl="3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4400" dirty="0" smtClean="0"/>
              <a:t>Travel support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Librarians/Archivists (MULAC)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Support Staff</a:t>
            </a:r>
          </a:p>
          <a:p>
            <a:pPr marL="731520" lvl="3" indent="-685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4400" dirty="0" smtClean="0"/>
              <a:t>Opportunity Rewards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UM Leadership Development Program</a:t>
            </a:r>
          </a:p>
          <a:p>
            <a:pPr marL="1394460" lvl="1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3600" dirty="0" smtClean="0"/>
              <a:t>MU Staff Development Awards (Staff Advisory Council)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6965245" cy="858818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Incentive Management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19257"/>
            <a:ext cx="6592645" cy="3603812"/>
          </a:xfrm>
        </p:spPr>
        <p:txBody>
          <a:bodyPr/>
          <a:lstStyle/>
          <a:p>
            <a:pPr marL="731520" lvl="3" indent="-6858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 smtClean="0"/>
              <a:t>Incentives to build teamwork and maintain esprit de corps</a:t>
            </a:r>
          </a:p>
          <a:p>
            <a:pPr marL="1188720" lvl="1" indent="-54864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Resume competency/step increases for classified staff</a:t>
            </a:r>
          </a:p>
          <a:p>
            <a:pPr marL="1188720" lvl="1" indent="-54864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Continue lump-sum increases for lowest-paid staff</a:t>
            </a:r>
          </a:p>
          <a:p>
            <a:pPr marL="1188720" lvl="1" indent="-54864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Seek greater equity among peer institutions in all salaried positions</a:t>
            </a:r>
          </a:p>
          <a:p>
            <a:pPr marL="1188720" lvl="1" indent="-54864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Provide Travel-for-training rewards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3648A6A99E964B8F070488505340D1" ma:contentTypeVersion="0" ma:contentTypeDescription="Create a new document." ma:contentTypeScope="" ma:versionID="4c2f225cf6394fec5d9125e3606c847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580DD16-3C33-4014-91A1-2BB588C8D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46E1635-A5BC-44CA-A2C8-4F89FE44D1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8A5F2A-0D6A-45B4-B4F8-FAA4DCC31627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472</TotalTime>
  <Words>244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MU Libraries All Staff Meeting August 18, 2011</vt:lpstr>
      <vt:lpstr>Library Staffing Strategies</vt:lpstr>
      <vt:lpstr>Emerging Staffing Priorities</vt:lpstr>
      <vt:lpstr>Emerging Staffing Priorities </vt:lpstr>
      <vt:lpstr>Emerging Staffing Priorities </vt:lpstr>
      <vt:lpstr>Managing Transitions</vt:lpstr>
      <vt:lpstr>Managing Transitions</vt:lpstr>
      <vt:lpstr>Staff Development </vt:lpstr>
      <vt:lpstr>Incentive Management</vt:lpstr>
      <vt:lpstr>Receding Functions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Staffing Priorities</dc:title>
  <dc:creator>Cogswell, James A.</dc:creator>
  <cp:lastModifiedBy>ellismw</cp:lastModifiedBy>
  <cp:revision>27</cp:revision>
  <cp:lastPrinted>2011-08-18T16:46:45Z</cp:lastPrinted>
  <dcterms:created xsi:type="dcterms:W3CDTF">2011-08-16T22:29:20Z</dcterms:created>
  <dcterms:modified xsi:type="dcterms:W3CDTF">2011-08-19T19:29:58Z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0x010100C33648A6A99E964B8F070488505340D1</vt:lpwstr>
  </property>
</Properties>
</file>