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4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67" r:id="rId11"/>
    <p:sldId id="256" r:id="rId12"/>
    <p:sldId id="257" r:id="rId13"/>
    <p:sldId id="263" r:id="rId14"/>
    <p:sldId id="259" r:id="rId15"/>
    <p:sldId id="261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ellismw\Local%20Settings\Temporary%20Internet%20Files\Content.Outlook\QJ6IHO3F\Age_chart_6-10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ellismw\Local%20Settings\Temporary%20Internet%20Files\Content.Outlook\QJ6IHO3F\Age_chart_6-10%20(2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ellismw\My%20Documents\mydocs\ESA\all%20staff%20meetings\January%202011\Age_chart_6-10%20(2)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ellismw\My%20Documents\mydocs\ESA\all%20staff%20meetings\January%202011\Eliminated_Position_lis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ellismw\Local%20Settings\Temporary%20Internet%20Files\Content.Outlook\QJ6IHO3F\Age_chart_6-10%20(2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ellismw\Local%20Settings\Temporary%20Internet%20Files\Content.Outlook\QJ6IHO3F\Age_chart_6-10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8.6130647504013544E-2"/>
          <c:y val="5.1140718560889468E-2"/>
          <c:w val="0.86217317124118265"/>
          <c:h val="0.74438589091426521"/>
        </c:manualLayout>
      </c:layout>
      <c:lineChart>
        <c:grouping val="standard"/>
        <c:ser>
          <c:idx val="0"/>
          <c:order val="0"/>
          <c:tx>
            <c:v>Frequency</c:v>
          </c:tx>
          <c:spPr>
            <a:ln w="38100"/>
          </c:spPr>
          <c:dLbls>
            <c:dLbl>
              <c:idx val="0"/>
              <c:layout>
                <c:manualLayout>
                  <c:x val="-3.4722222222222245E-2"/>
                  <c:y val="-6.8627450980392163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F81BD"/>
                  </a:solidFill>
                </a:ln>
              </c:spPr>
              <c:txPr>
                <a:bodyPr/>
                <a:lstStyle/>
                <a:p>
                  <a:pPr>
                    <a:defRPr sz="1600"/>
                  </a:pPr>
                  <a:endParaRPr lang="en-US"/>
                </a:p>
              </c:txPr>
              <c:showVal val="1"/>
            </c:dLbl>
            <c:dLbl>
              <c:idx val="10"/>
              <c:layout>
                <c:manualLayout>
                  <c:x val="4.1665573053368404E-3"/>
                  <c:y val="4.4117454068241656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F81BD"/>
                  </a:solidFill>
                </a:ln>
              </c:spPr>
              <c:txPr>
                <a:bodyPr/>
                <a:lstStyle/>
                <a:p>
                  <a:pPr>
                    <a:defRPr sz="1600"/>
                  </a:pPr>
                  <a:endParaRPr lang="en-US"/>
                </a:p>
              </c:txPr>
              <c:showVal val="1"/>
            </c:dLbl>
            <c:delete val="1"/>
          </c:dLbls>
          <c:trendline>
            <c:trendlineType val="linear"/>
          </c:trendline>
          <c:cat>
            <c:numRef>
              <c:f>Class_staff_count_per_FY!$A$3:$A$13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Class_staff_count_per_FY!$B$3:$B$13</c:f>
              <c:numCache>
                <c:formatCode>General</c:formatCode>
                <c:ptCount val="11"/>
                <c:pt idx="0">
                  <c:v>122</c:v>
                </c:pt>
                <c:pt idx="1">
                  <c:v>126</c:v>
                </c:pt>
                <c:pt idx="2">
                  <c:v>115</c:v>
                </c:pt>
                <c:pt idx="3">
                  <c:v>117</c:v>
                </c:pt>
                <c:pt idx="4">
                  <c:v>112</c:v>
                </c:pt>
                <c:pt idx="5">
                  <c:v>113</c:v>
                </c:pt>
                <c:pt idx="6">
                  <c:v>106</c:v>
                </c:pt>
                <c:pt idx="7">
                  <c:v>112</c:v>
                </c:pt>
                <c:pt idx="8">
                  <c:v>111</c:v>
                </c:pt>
                <c:pt idx="9">
                  <c:v>105</c:v>
                </c:pt>
                <c:pt idx="10">
                  <c:v>101</c:v>
                </c:pt>
              </c:numCache>
            </c:numRef>
          </c:val>
        </c:ser>
        <c:marker val="1"/>
        <c:axId val="53991296"/>
        <c:axId val="53992832"/>
      </c:lineChart>
      <c:catAx>
        <c:axId val="53991296"/>
        <c:scaling>
          <c:orientation val="minMax"/>
        </c:scaling>
        <c:axPos val="b"/>
        <c:numFmt formatCode="General" sourceLinked="0"/>
        <c:tickLblPos val="nextTo"/>
        <c:txPr>
          <a:bodyPr rot="0" vert="horz"/>
          <a:lstStyle/>
          <a:p>
            <a:pPr>
              <a:defRPr sz="1800"/>
            </a:pPr>
            <a:endParaRPr lang="en-US"/>
          </a:p>
        </c:txPr>
        <c:crossAx val="53992832"/>
        <c:crosses val="autoZero"/>
        <c:auto val="1"/>
        <c:lblAlgn val="ctr"/>
        <c:lblOffset val="100"/>
      </c:catAx>
      <c:valAx>
        <c:axId val="53992832"/>
        <c:scaling>
          <c:orientation val="minMax"/>
          <c:max val="130"/>
          <c:min val="95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3991296"/>
        <c:crosses val="autoZero"/>
        <c:crossBetween val="between"/>
        <c:majorUnit val="5"/>
        <c:minorUnit val="0.2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7.0103490353179532E-2"/>
          <c:y val="3.092257217847769E-2"/>
          <c:w val="0.91673861490997943"/>
          <c:h val="0.84365879265092003"/>
        </c:manualLayout>
      </c:layout>
      <c:lineChart>
        <c:grouping val="standard"/>
        <c:ser>
          <c:idx val="0"/>
          <c:order val="0"/>
          <c:tx>
            <c:v># of academic positions per FY</c:v>
          </c:tx>
          <c:spPr>
            <a:ln w="38100"/>
          </c:spPr>
          <c:dLbls>
            <c:dLbl>
              <c:idx val="0"/>
              <c:layout>
                <c:manualLayout>
                  <c:x val="-2.4853801169590642E-2"/>
                  <c:y val="-5.7143044619422566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c:spPr>
              <c:txPr>
                <a:bodyPr/>
                <a:lstStyle/>
                <a:p>
                  <a:pPr>
                    <a:defRPr sz="1600"/>
                  </a:pPr>
                  <a:endParaRPr lang="en-US"/>
                </a:p>
              </c:txPr>
              <c:showVal val="1"/>
            </c:dLbl>
            <c:dLbl>
              <c:idx val="10"/>
              <c:layout>
                <c:manualLayout>
                  <c:x val="-7.6722153151908791E-3"/>
                  <c:y val="4.5238095238095334E-2"/>
                </c:manualLayout>
              </c:layout>
              <c:showVal val="1"/>
            </c:dLbl>
            <c:delete val="1"/>
            <c:spPr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</c:dLbls>
          <c:trendline>
            <c:trendlineType val="linear"/>
          </c:trendline>
          <c:cat>
            <c:numRef>
              <c:f>'Position count per FY'!$A$3:$A$13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'Position count per FY'!$B$3:$B$13</c:f>
              <c:numCache>
                <c:formatCode>General</c:formatCode>
                <c:ptCount val="11"/>
                <c:pt idx="0">
                  <c:v>47</c:v>
                </c:pt>
                <c:pt idx="1">
                  <c:v>47</c:v>
                </c:pt>
                <c:pt idx="2">
                  <c:v>48</c:v>
                </c:pt>
                <c:pt idx="3">
                  <c:v>44</c:v>
                </c:pt>
                <c:pt idx="4">
                  <c:v>45</c:v>
                </c:pt>
                <c:pt idx="5">
                  <c:v>45</c:v>
                </c:pt>
                <c:pt idx="6">
                  <c:v>45</c:v>
                </c:pt>
                <c:pt idx="7">
                  <c:v>46</c:v>
                </c:pt>
                <c:pt idx="8">
                  <c:v>46</c:v>
                </c:pt>
                <c:pt idx="9">
                  <c:v>44</c:v>
                </c:pt>
                <c:pt idx="10">
                  <c:v>42</c:v>
                </c:pt>
              </c:numCache>
            </c:numRef>
          </c:val>
        </c:ser>
        <c:marker val="1"/>
        <c:axId val="67461504"/>
        <c:axId val="67463040"/>
      </c:lineChart>
      <c:catAx>
        <c:axId val="6746150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7463040"/>
        <c:crosses val="autoZero"/>
        <c:auto val="1"/>
        <c:lblAlgn val="ctr"/>
        <c:lblOffset val="100"/>
      </c:catAx>
      <c:valAx>
        <c:axId val="67463040"/>
        <c:scaling>
          <c:orientation val="minMax"/>
          <c:max val="49"/>
          <c:min val="41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746150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179559152328222"/>
          <c:y val="2.5273269841244016E-2"/>
          <c:w val="0.80140116166034758"/>
          <c:h val="0.89719889180519163"/>
        </c:manualLayout>
      </c:layout>
      <c:lineChart>
        <c:grouping val="standard"/>
        <c:ser>
          <c:idx val="0"/>
          <c:order val="0"/>
          <c:tx>
            <c:strRef>
              <c:f>Class_staff_count_per_FY!$D$1</c:f>
              <c:strCache>
                <c:ptCount val="1"/>
                <c:pt idx="0">
                  <c:v>% Classified</c:v>
                </c:pt>
              </c:strCache>
            </c:strRef>
          </c:tx>
          <c:spPr>
            <a:ln w="38100"/>
          </c:spPr>
          <c:marker>
            <c:symbol val="diamond"/>
            <c:size val="9"/>
          </c:marker>
          <c:cat>
            <c:numRef>
              <c:f>Class_staff_count_per_FY!$A$3:$A$13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Class_staff_count_per_FY!$D$3:$D$13</c:f>
              <c:numCache>
                <c:formatCode>0.00%</c:formatCode>
                <c:ptCount val="11"/>
                <c:pt idx="0">
                  <c:v>8.2644628099173747E-3</c:v>
                </c:pt>
                <c:pt idx="1">
                  <c:v>4.1051348055818976E-2</c:v>
                </c:pt>
                <c:pt idx="2">
                  <c:v>-4.6250239245768314E-2</c:v>
                </c:pt>
                <c:pt idx="3">
                  <c:v>-2.8858934897942178E-2</c:v>
                </c:pt>
                <c:pt idx="4">
                  <c:v>-7.1593977632984959E-2</c:v>
                </c:pt>
                <c:pt idx="5">
                  <c:v>-6.2665406204413521E-2</c:v>
                </c:pt>
                <c:pt idx="6">
                  <c:v>-0.12461230885928079</c:v>
                </c:pt>
                <c:pt idx="7">
                  <c:v>-6.8008535274375115E-2</c:v>
                </c:pt>
                <c:pt idx="8">
                  <c:v>-7.6937106702946539E-2</c:v>
                </c:pt>
                <c:pt idx="9">
                  <c:v>-0.13099116075700101</c:v>
                </c:pt>
                <c:pt idx="10">
                  <c:v>-0.16908639885223931</c:v>
                </c:pt>
              </c:numCache>
            </c:numRef>
          </c:val>
        </c:ser>
        <c:ser>
          <c:idx val="1"/>
          <c:order val="1"/>
          <c:tx>
            <c:strRef>
              <c:f>Class_staff_count_per_FY!$G$1</c:f>
              <c:strCache>
                <c:ptCount val="1"/>
                <c:pt idx="0">
                  <c:v>% Academic</c:v>
                </c:pt>
              </c:strCache>
            </c:strRef>
          </c:tx>
          <c:spPr>
            <a:ln w="38100"/>
          </c:spPr>
          <c:marker>
            <c:symbol val="diamond"/>
            <c:size val="9"/>
          </c:marker>
          <c:cat>
            <c:numRef>
              <c:f>Class_staff_count_per_FY!$A$3:$A$13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Class_staff_count_per_FY!$G$3:$G$13</c:f>
              <c:numCache>
                <c:formatCode>0.00%</c:formatCode>
                <c:ptCount val="11"/>
                <c:pt idx="0">
                  <c:v>-2.0833333333333405E-2</c:v>
                </c:pt>
                <c:pt idx="1">
                  <c:v>-2.0833333333333405E-2</c:v>
                </c:pt>
                <c:pt idx="2">
                  <c:v>4.4326241134752032E-4</c:v>
                </c:pt>
                <c:pt idx="3">
                  <c:v>-8.2890070921985803E-2</c:v>
                </c:pt>
                <c:pt idx="4">
                  <c:v>-6.0162798194713124E-2</c:v>
                </c:pt>
                <c:pt idx="5">
                  <c:v>-6.0162798194713124E-2</c:v>
                </c:pt>
                <c:pt idx="6">
                  <c:v>-6.0162798194713124E-2</c:v>
                </c:pt>
                <c:pt idx="7">
                  <c:v>-3.7940575972490856E-2</c:v>
                </c:pt>
                <c:pt idx="8">
                  <c:v>-3.7940575972490856E-2</c:v>
                </c:pt>
                <c:pt idx="9">
                  <c:v>-8.1418836842056072E-2</c:v>
                </c:pt>
                <c:pt idx="10">
                  <c:v>-0.12687338229660153</c:v>
                </c:pt>
              </c:numCache>
            </c:numRef>
          </c:val>
        </c:ser>
        <c:ser>
          <c:idx val="2"/>
          <c:order val="2"/>
          <c:tx>
            <c:strRef>
              <c:f>Class_staff_count_per_FY!$J$1</c:f>
              <c:strCache>
                <c:ptCount val="1"/>
                <c:pt idx="0">
                  <c:v>% Student Enrollment change</c:v>
                </c:pt>
              </c:strCache>
            </c:strRef>
          </c:tx>
          <c:spPr>
            <a:ln w="38100"/>
          </c:spPr>
          <c:marker>
            <c:symbol val="diamond"/>
            <c:size val="9"/>
          </c:marker>
          <c:cat>
            <c:numRef>
              <c:f>Class_staff_count_per_FY!$A$3:$A$13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Class_staff_count_per_FY!$J$3:$J$13</c:f>
              <c:numCache>
                <c:formatCode>0.00%</c:formatCode>
                <c:ptCount val="11"/>
                <c:pt idx="0">
                  <c:v>1.6682679710018414E-2</c:v>
                </c:pt>
                <c:pt idx="1">
                  <c:v>3.3306391050224544E-2</c:v>
                </c:pt>
                <c:pt idx="2">
                  <c:v>8.2953579117998222E-2</c:v>
                </c:pt>
                <c:pt idx="3">
                  <c:v>0.11052784850049555</c:v>
                </c:pt>
                <c:pt idx="4">
                  <c:v>0.12419964698837155</c:v>
                </c:pt>
                <c:pt idx="5">
                  <c:v>0.1545752846448869</c:v>
                </c:pt>
                <c:pt idx="6">
                  <c:v>0.16098890702880406</c:v>
                </c:pt>
                <c:pt idx="7">
                  <c:v>0.1688896262923974</c:v>
                </c:pt>
                <c:pt idx="8">
                  <c:v>0.22065520218442924</c:v>
                </c:pt>
                <c:pt idx="9">
                  <c:v>0.25155694238481663</c:v>
                </c:pt>
                <c:pt idx="10">
                  <c:v>0.28985321847266232</c:v>
                </c:pt>
              </c:numCache>
            </c:numRef>
          </c:val>
        </c:ser>
        <c:marker val="1"/>
        <c:axId val="67656320"/>
        <c:axId val="67662208"/>
      </c:lineChart>
      <c:catAx>
        <c:axId val="67656320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sz="1600"/>
            </a:pPr>
            <a:endParaRPr lang="en-US"/>
          </a:p>
        </c:txPr>
        <c:crossAx val="67662208"/>
        <c:crosses val="autoZero"/>
        <c:auto val="1"/>
        <c:lblAlgn val="ctr"/>
        <c:lblOffset val="100"/>
      </c:catAx>
      <c:valAx>
        <c:axId val="67662208"/>
        <c:scaling>
          <c:orientation val="minMax"/>
          <c:max val="0.4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7656320"/>
        <c:crosses val="autoZero"/>
        <c:crossBetween val="between"/>
      </c:valAx>
      <c:spPr>
        <a:solidFill>
          <a:schemeClr val="bg1"/>
        </a:solidFill>
      </c:spPr>
    </c:plotArea>
    <c:legend>
      <c:legendPos val="t"/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2690410226499511E-2"/>
          <c:y val="0.13293126788707754"/>
          <c:w val="0.76114294740935162"/>
          <c:h val="0.8312498356703325"/>
        </c:manualLayout>
      </c:layout>
      <c:barChart>
        <c:barDir val="col"/>
        <c:grouping val="clustered"/>
        <c:ser>
          <c:idx val="1"/>
          <c:order val="0"/>
          <c:tx>
            <c:v>Admin</c:v>
          </c:tx>
          <c:spPr>
            <a:solidFill>
              <a:srgbClr val="00B050"/>
            </a:solidFill>
          </c:spPr>
          <c:cat>
            <c:strRef>
              <c:f>Stats!$K$4:$R$4</c:f>
              <c:strCache>
                <c:ptCount val="8"/>
                <c:pt idx="0">
                  <c:v>FY03</c:v>
                </c:pt>
                <c:pt idx="1">
                  <c:v>FY04</c:v>
                </c:pt>
                <c:pt idx="2">
                  <c:v>FY05</c:v>
                </c:pt>
                <c:pt idx="3">
                  <c:v>FY06</c:v>
                </c:pt>
                <c:pt idx="4">
                  <c:v>FY07</c:v>
                </c:pt>
                <c:pt idx="5">
                  <c:v>FY08</c:v>
                </c:pt>
                <c:pt idx="6">
                  <c:v>FY09</c:v>
                </c:pt>
                <c:pt idx="7">
                  <c:v>FY10</c:v>
                </c:pt>
              </c:strCache>
            </c:strRef>
          </c:cat>
          <c:val>
            <c:numRef>
              <c:f>Stats!$K$6:$R$6</c:f>
              <c:numCache>
                <c:formatCode>General</c:formatCode>
                <c:ptCount val="8"/>
                <c:pt idx="1">
                  <c:v>0.75000000000000089</c:v>
                </c:pt>
                <c:pt idx="3">
                  <c:v>1.5</c:v>
                </c:pt>
                <c:pt idx="4">
                  <c:v>0.25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</c:ser>
        <c:ser>
          <c:idx val="2"/>
          <c:order val="1"/>
          <c:tx>
            <c:v>HSL</c:v>
          </c:tx>
          <c:spPr>
            <a:solidFill>
              <a:srgbClr val="C00000"/>
            </a:solidFill>
          </c:spPr>
          <c:cat>
            <c:strRef>
              <c:f>Stats!$K$4:$R$4</c:f>
              <c:strCache>
                <c:ptCount val="8"/>
                <c:pt idx="0">
                  <c:v>FY03</c:v>
                </c:pt>
                <c:pt idx="1">
                  <c:v>FY04</c:v>
                </c:pt>
                <c:pt idx="2">
                  <c:v>FY05</c:v>
                </c:pt>
                <c:pt idx="3">
                  <c:v>FY06</c:v>
                </c:pt>
                <c:pt idx="4">
                  <c:v>FY07</c:v>
                </c:pt>
                <c:pt idx="5">
                  <c:v>FY08</c:v>
                </c:pt>
                <c:pt idx="6">
                  <c:v>FY09</c:v>
                </c:pt>
                <c:pt idx="7">
                  <c:v>FY10</c:v>
                </c:pt>
              </c:strCache>
            </c:strRef>
          </c:cat>
          <c:val>
            <c:numRef>
              <c:f>Stats!$K$7:$R$7</c:f>
              <c:numCache>
                <c:formatCode>General</c:formatCode>
                <c:ptCount val="8"/>
                <c:pt idx="0">
                  <c:v>1</c:v>
                </c:pt>
                <c:pt idx="3">
                  <c:v>0.25</c:v>
                </c:pt>
                <c:pt idx="5">
                  <c:v>0.5</c:v>
                </c:pt>
                <c:pt idx="7">
                  <c:v>1</c:v>
                </c:pt>
              </c:numCache>
            </c:numRef>
          </c:val>
        </c:ser>
        <c:ser>
          <c:idx val="6"/>
          <c:order val="2"/>
          <c:tx>
            <c:v>SCARaB</c:v>
          </c:tx>
          <c:spPr>
            <a:solidFill>
              <a:schemeClr val="tx2"/>
            </a:solidFill>
          </c:spPr>
          <c:cat>
            <c:strRef>
              <c:f>Stats!$K$4:$R$4</c:f>
              <c:strCache>
                <c:ptCount val="8"/>
                <c:pt idx="0">
                  <c:v>FY03</c:v>
                </c:pt>
                <c:pt idx="1">
                  <c:v>FY04</c:v>
                </c:pt>
                <c:pt idx="2">
                  <c:v>FY05</c:v>
                </c:pt>
                <c:pt idx="3">
                  <c:v>FY06</c:v>
                </c:pt>
                <c:pt idx="4">
                  <c:v>FY07</c:v>
                </c:pt>
                <c:pt idx="5">
                  <c:v>FY08</c:v>
                </c:pt>
                <c:pt idx="6">
                  <c:v>FY09</c:v>
                </c:pt>
                <c:pt idx="7">
                  <c:v>FY10</c:v>
                </c:pt>
              </c:strCache>
            </c:strRef>
          </c:cat>
          <c:val>
            <c:numRef>
              <c:f>Stats!$K$11:$R$11</c:f>
              <c:numCache>
                <c:formatCode>General</c:formatCode>
                <c:ptCount val="8"/>
                <c:pt idx="7">
                  <c:v>1</c:v>
                </c:pt>
              </c:numCache>
            </c:numRef>
          </c:val>
        </c:ser>
        <c:ser>
          <c:idx val="7"/>
          <c:order val="3"/>
          <c:tx>
            <c:v>ACTS</c:v>
          </c:tx>
          <c:spPr>
            <a:solidFill>
              <a:srgbClr val="FFC000"/>
            </a:solidFill>
          </c:spPr>
          <c:cat>
            <c:strRef>
              <c:f>Stats!$K$4:$R$4</c:f>
              <c:strCache>
                <c:ptCount val="8"/>
                <c:pt idx="0">
                  <c:v>FY03</c:v>
                </c:pt>
                <c:pt idx="1">
                  <c:v>FY04</c:v>
                </c:pt>
                <c:pt idx="2">
                  <c:v>FY05</c:v>
                </c:pt>
                <c:pt idx="3">
                  <c:v>FY06</c:v>
                </c:pt>
                <c:pt idx="4">
                  <c:v>FY07</c:v>
                </c:pt>
                <c:pt idx="5">
                  <c:v>FY08</c:v>
                </c:pt>
                <c:pt idx="6">
                  <c:v>FY09</c:v>
                </c:pt>
                <c:pt idx="7">
                  <c:v>FY10</c:v>
                </c:pt>
              </c:strCache>
            </c:strRef>
          </c:cat>
          <c:val>
            <c:numRef>
              <c:f>Stats!$K$12:$R$12</c:f>
              <c:numCache>
                <c:formatCode>General</c:formatCode>
                <c:ptCount val="8"/>
                <c:pt idx="0">
                  <c:v>4.5</c:v>
                </c:pt>
                <c:pt idx="3">
                  <c:v>1</c:v>
                </c:pt>
                <c:pt idx="4">
                  <c:v>2.5</c:v>
                </c:pt>
                <c:pt idx="5">
                  <c:v>4.5</c:v>
                </c:pt>
                <c:pt idx="7">
                  <c:v>5</c:v>
                </c:pt>
              </c:numCache>
            </c:numRef>
          </c:val>
        </c:ser>
        <c:ser>
          <c:idx val="8"/>
          <c:order val="4"/>
          <c:tx>
            <c:v>User Svcs</c:v>
          </c:tx>
          <c:spPr>
            <a:solidFill>
              <a:schemeClr val="tx1"/>
            </a:solidFill>
          </c:spPr>
          <c:cat>
            <c:strRef>
              <c:f>Stats!$K$4:$R$4</c:f>
              <c:strCache>
                <c:ptCount val="8"/>
                <c:pt idx="0">
                  <c:v>FY03</c:v>
                </c:pt>
                <c:pt idx="1">
                  <c:v>FY04</c:v>
                </c:pt>
                <c:pt idx="2">
                  <c:v>FY05</c:v>
                </c:pt>
                <c:pt idx="3">
                  <c:v>FY06</c:v>
                </c:pt>
                <c:pt idx="4">
                  <c:v>FY07</c:v>
                </c:pt>
                <c:pt idx="5">
                  <c:v>FY08</c:v>
                </c:pt>
                <c:pt idx="6">
                  <c:v>FY09</c:v>
                </c:pt>
                <c:pt idx="7">
                  <c:v>FY10</c:v>
                </c:pt>
              </c:strCache>
            </c:strRef>
          </c:cat>
          <c:val>
            <c:numRef>
              <c:f>Stats!$K$13:$R$13</c:f>
              <c:numCache>
                <c:formatCode>General</c:formatCode>
                <c:ptCount val="8"/>
                <c:pt idx="0">
                  <c:v>8.75</c:v>
                </c:pt>
                <c:pt idx="1">
                  <c:v>0.87500000000000089</c:v>
                </c:pt>
                <c:pt idx="2">
                  <c:v>0.5</c:v>
                </c:pt>
                <c:pt idx="4" formatCode="0.00">
                  <c:v>1.375</c:v>
                </c:pt>
                <c:pt idx="5">
                  <c:v>1</c:v>
                </c:pt>
                <c:pt idx="6">
                  <c:v>1</c:v>
                </c:pt>
                <c:pt idx="7">
                  <c:v>2.8</c:v>
                </c:pt>
              </c:numCache>
            </c:numRef>
          </c:val>
        </c:ser>
        <c:axId val="67714432"/>
        <c:axId val="67736704"/>
      </c:barChart>
      <c:catAx>
        <c:axId val="67714432"/>
        <c:scaling>
          <c:orientation val="minMax"/>
        </c:scaling>
        <c:axPos val="t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7736704"/>
        <c:crosses val="autoZero"/>
        <c:auto val="1"/>
        <c:lblAlgn val="ctr"/>
        <c:lblOffset val="100"/>
      </c:catAx>
      <c:valAx>
        <c:axId val="67736704"/>
        <c:scaling>
          <c:orientation val="maxMin"/>
          <c:max val="5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7714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154940701856829"/>
          <c:y val="0.33922150932298906"/>
          <c:w val="0.11524071643822319"/>
          <c:h val="0.32155698135402494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000" b="0"/>
            </a:pPr>
            <a:r>
              <a:rPr lang="en-US" sz="2000" b="0" dirty="0" smtClean="0"/>
              <a:t>Number of classified</a:t>
            </a:r>
            <a:r>
              <a:rPr lang="en-US" sz="2000" b="0" baseline="0" dirty="0" smtClean="0"/>
              <a:t> </a:t>
            </a:r>
            <a:r>
              <a:rPr lang="en-US" sz="2000" b="0" dirty="0" smtClean="0"/>
              <a:t>employees turning</a:t>
            </a:r>
            <a:r>
              <a:rPr lang="en-US" sz="2000" b="0" baseline="0" dirty="0" smtClean="0"/>
              <a:t> </a:t>
            </a:r>
            <a:r>
              <a:rPr lang="en-US" sz="2000" b="0" dirty="0" smtClean="0"/>
              <a:t>65 (through </a:t>
            </a:r>
            <a:r>
              <a:rPr lang="en-US" sz="2000" b="0" dirty="0"/>
              <a:t>2020)</a:t>
            </a:r>
          </a:p>
        </c:rich>
      </c:tx>
      <c:layout>
        <c:manualLayout>
          <c:xMode val="edge"/>
          <c:yMode val="edge"/>
          <c:x val="0.11190580344123666"/>
          <c:y val="2.3433755563163398E-3"/>
        </c:manualLayout>
      </c:layout>
    </c:title>
    <c:plotArea>
      <c:layout/>
      <c:lineChart>
        <c:grouping val="standard"/>
        <c:ser>
          <c:idx val="1"/>
          <c:order val="0"/>
          <c:tx>
            <c:strRef>
              <c:f>[1]Classified_65_charts!$F$1</c:f>
              <c:strCache>
                <c:ptCount val="1"/>
                <c:pt idx="0">
                  <c:v>Count - Yr when age 65 is reached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diamond"/>
            <c:size val="9"/>
            <c:spPr>
              <a:solidFill>
                <a:srgbClr val="00B050"/>
              </a:solidFill>
            </c:spPr>
          </c:marker>
          <c:trendline>
            <c:trendlineType val="linear"/>
          </c:trendline>
          <c:cat>
            <c:numRef>
              <c:f>[1]Classified_65_charts!$E$2:$E$13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[1]Classified_65_charts!$F$2:$F$13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6</c:v>
                </c:pt>
                <c:pt idx="11">
                  <c:v>5</c:v>
                </c:pt>
              </c:numCache>
            </c:numRef>
          </c:val>
        </c:ser>
        <c:marker val="1"/>
        <c:axId val="67785856"/>
        <c:axId val="67787392"/>
      </c:lineChart>
      <c:catAx>
        <c:axId val="6778585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67787392"/>
        <c:crosses val="autoZero"/>
        <c:auto val="1"/>
        <c:lblAlgn val="ctr"/>
        <c:lblOffset val="100"/>
      </c:catAx>
      <c:valAx>
        <c:axId val="677873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7785856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000" b="0" baseline="0"/>
            </a:pPr>
            <a:r>
              <a:rPr lang="en-US" sz="2000" b="0" baseline="0" dirty="0" smtClean="0"/>
              <a:t>Number of Academic Employees turning 65  (</a:t>
            </a:r>
            <a:r>
              <a:rPr lang="en-US" sz="2000" b="0" baseline="0" dirty="0"/>
              <a:t>through 2020)</a:t>
            </a:r>
          </a:p>
        </c:rich>
      </c:tx>
    </c:title>
    <c:plotArea>
      <c:layout>
        <c:manualLayout>
          <c:layoutTarget val="inner"/>
          <c:xMode val="edge"/>
          <c:yMode val="edge"/>
          <c:x val="3.7570720326625964E-2"/>
          <c:y val="0.11682220999155322"/>
          <c:w val="0.9439107611548555"/>
          <c:h val="0.79764748408239305"/>
        </c:manualLayout>
      </c:layout>
      <c:lineChart>
        <c:grouping val="standard"/>
        <c:ser>
          <c:idx val="1"/>
          <c:order val="0"/>
          <c:tx>
            <c:strRef>
              <c:f>'Yr when ae 65 is reached'!$F$1</c:f>
              <c:strCache>
                <c:ptCount val="1"/>
                <c:pt idx="0">
                  <c:v>Frequency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diamond"/>
            <c:size val="9"/>
            <c:spPr>
              <a:solidFill>
                <a:srgbClr val="00B050"/>
              </a:solidFill>
            </c:spPr>
          </c:marker>
          <c:trendline>
            <c:trendlineType val="linear"/>
          </c:trendline>
          <c:cat>
            <c:numRef>
              <c:f>'Yr when ae 65 is reached'!$E$3:$E$15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'Yr when ae 65 is reached'!$F$3:$F$15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3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  <c:pt idx="11">
                  <c:v>5</c:v>
                </c:pt>
                <c:pt idx="12">
                  <c:v>1</c:v>
                </c:pt>
              </c:numCache>
            </c:numRef>
          </c:val>
        </c:ser>
        <c:marker val="1"/>
        <c:axId val="67820544"/>
        <c:axId val="67834624"/>
      </c:lineChart>
      <c:dateAx>
        <c:axId val="678205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7834624"/>
        <c:crosses val="autoZero"/>
        <c:lblOffset val="100"/>
        <c:baseTimeUnit val="days"/>
        <c:majorUnit val="1"/>
        <c:majorTimeUnit val="days"/>
      </c:dateAx>
      <c:valAx>
        <c:axId val="67834624"/>
        <c:scaling>
          <c:orientation val="minMax"/>
          <c:max val="5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7820544"/>
        <c:crosses val="autoZero"/>
        <c:crossBetween val="between"/>
        <c:majorUnit val="1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0.87037</cdr:x>
      <cdr:y>0.23293</cdr:y>
    </cdr:from>
    <cdr:to>
      <cdr:x>0.98148</cdr:x>
      <cdr:y>0.37269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62800" y="1143000"/>
          <a:ext cx="914391" cy="685797"/>
        </a:xfrm>
        <a:prstGeom xmlns:a="http://schemas.openxmlformats.org/drawingml/2006/main" prst="rect">
          <a:avLst/>
        </a:prstGeom>
        <a:solidFill xmlns:a="http://schemas.openxmlformats.org/drawingml/2006/main">
          <a:prstClr val="white"/>
        </a:solidFill>
        <a:ln xmlns:a="http://schemas.openxmlformats.org/drawingml/2006/main">
          <a:solidFill>
            <a:srgbClr val="92D05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Students: </a:t>
          </a:r>
          <a:r>
            <a:rPr lang="en-US" sz="1800" dirty="0" smtClean="0"/>
            <a:t>30,447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0.83333</cdr:x>
      <cdr:y>0.57457</cdr:y>
    </cdr:from>
    <cdr:to>
      <cdr:x>1</cdr:x>
      <cdr:y>0.72986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58000" y="2819400"/>
          <a:ext cx="1371600" cy="762000"/>
        </a:xfrm>
        <a:prstGeom xmlns:a="http://schemas.openxmlformats.org/drawingml/2006/main" prst="rect">
          <a:avLst/>
        </a:prstGeom>
        <a:solidFill xmlns:a="http://schemas.openxmlformats.org/drawingml/2006/main">
          <a:prstClr val="white"/>
        </a:solidFill>
        <a:ln xmlns:a="http://schemas.openxmlformats.org/drawingml/2006/main">
          <a:solidFill>
            <a:schemeClr val="tx2">
              <a:lumMod val="40000"/>
              <a:lumOff val="60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Classified</a:t>
          </a:r>
          <a:r>
            <a:rPr lang="en-US" sz="1100" dirty="0" smtClean="0"/>
            <a:t>: </a:t>
          </a:r>
          <a:r>
            <a:rPr lang="en-US" sz="1800" dirty="0" smtClean="0"/>
            <a:t>101</a:t>
          </a:r>
          <a:endParaRPr lang="en-US" sz="1100" dirty="0" smtClean="0"/>
        </a:p>
        <a:p xmlns:a="http://schemas.openxmlformats.org/drawingml/2006/main">
          <a:r>
            <a:rPr lang="en-US" sz="1400" dirty="0" smtClean="0"/>
            <a:t>Academic</a:t>
          </a:r>
          <a:r>
            <a:rPr lang="en-US" dirty="0" smtClean="0"/>
            <a:t>: </a:t>
          </a:r>
          <a:r>
            <a:rPr lang="en-US" sz="1800" dirty="0" smtClean="0"/>
            <a:t>42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0.87963</cdr:x>
      <cdr:y>0.12423</cdr:y>
    </cdr:from>
    <cdr:to>
      <cdr:x>0.99074</cdr:x>
      <cdr:y>0.31058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39000" y="609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0.88889</cdr:x>
      <cdr:y>0.09317</cdr:y>
    </cdr:from>
    <cdr:to>
      <cdr:x>0.99074</cdr:x>
      <cdr:y>0.18635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315201" y="457183"/>
          <a:ext cx="838194" cy="457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+30.8</a:t>
          </a:r>
          <a:r>
            <a:rPr lang="en-US" sz="1400" dirty="0" smtClean="0"/>
            <a:t>%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0.88889</cdr:x>
      <cdr:y>0.74539</cdr:y>
    </cdr:from>
    <cdr:to>
      <cdr:x>1</cdr:x>
      <cdr:y>0.82303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315200" y="365760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 -10.6%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0.89815</cdr:x>
      <cdr:y>0.86962</cdr:y>
    </cdr:from>
    <cdr:to>
      <cdr:x>1</cdr:x>
      <cdr:y>0.93174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391400" y="4267200"/>
          <a:ext cx="838200" cy="3048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-17.2%</a:t>
          </a:r>
          <a:endParaRPr lang="en-US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0.92593</cdr:x>
      <cdr:y>0.33672</cdr:y>
    </cdr:from>
    <cdr:to>
      <cdr:x>1</cdr:x>
      <cdr:y>0.40407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000" y="1524000"/>
          <a:ext cx="609566" cy="30482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(18.5)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0.90741</cdr:x>
      <cdr:y>0.40407</cdr:y>
    </cdr:from>
    <cdr:to>
      <cdr:x>0.96296</cdr:x>
      <cdr:y>0.45458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467600" y="1828800"/>
          <a:ext cx="457155" cy="2286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(24)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0.91667</cdr:x>
      <cdr:y>0.53876</cdr:y>
    </cdr:from>
    <cdr:to>
      <cdr:x>0.98148</cdr:x>
      <cdr:y>0.6061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543800" y="2438400"/>
          <a:ext cx="533360" cy="3047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(58)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0.94444</cdr:x>
      <cdr:y>0.6061</cdr:y>
    </cdr:from>
    <cdr:to>
      <cdr:x>1</cdr:x>
      <cdr:y>0.67345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772400" y="2743200"/>
          <a:ext cx="457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(27)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0.83333</cdr:x>
      <cdr:y>0.69028</cdr:y>
    </cdr:from>
    <cdr:to>
      <cdr:x>0.99074</cdr:x>
      <cdr:y>0.80814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858000" y="3124200"/>
          <a:ext cx="12954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(Total positions as of FY10)</a:t>
          </a:r>
          <a:endParaRPr lang="en-US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B8913-4662-4D26-BA03-B8455367F41F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96DF5-9BD4-4FB1-B7DB-1B29D8FCE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21A1B-416A-4CD9-9C5E-A810DFF2C823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9D35A-9955-4E98-A4E2-99049F5C9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 Libraries All Staff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EF0F-EA36-48D8-83D3-AF76BD59F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 Libraries All Staff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EF0F-EA36-48D8-83D3-AF76BD59F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 Libraries All Staff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EF0F-EA36-48D8-83D3-AF76BD59F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 Libraries All Staff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EF0F-EA36-48D8-83D3-AF76BD59F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 Libraries All Staff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EF0F-EA36-48D8-83D3-AF76BD59F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 Libraries All Staff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EF0F-EA36-48D8-83D3-AF76BD59F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 Libraries All Staff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EF0F-EA36-48D8-83D3-AF76BD59F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 Libraries All Staff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EF0F-EA36-48D8-83D3-AF76BD59F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 Libraries All Staff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EF0F-EA36-48D8-83D3-AF76BD59F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 Libraries All Staff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EF0F-EA36-48D8-83D3-AF76BD59F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 Libraries All Staff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EF0F-EA36-48D8-83D3-AF76BD59F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January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MU Libraries All Staff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6EF0F-EA36-48D8-83D3-AF76BD59F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muconf.missouri.edu/futureofarchives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jionline.org/events/stories/newpaper-archiv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 Libraries All-Staff Meeting</a:t>
            </a:r>
            <a:br>
              <a:rPr lang="en-US" dirty="0" smtClean="0"/>
            </a:br>
            <a:r>
              <a:rPr lang="en-US" sz="3600" dirty="0" smtClean="0"/>
              <a:t>January 13, 2011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</a:t>
            </a:r>
          </a:p>
          <a:p>
            <a:pPr lvl="1"/>
            <a:r>
              <a:rPr lang="en-US" sz="2400" dirty="0" smtClean="0"/>
              <a:t>Introduction of new employees (Jim </a:t>
            </a:r>
            <a:r>
              <a:rPr lang="en-US" sz="2400" dirty="0" err="1" smtClean="0"/>
              <a:t>Cogswell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err="1" smtClean="0"/>
              <a:t>Mizzou</a:t>
            </a:r>
            <a:r>
              <a:rPr lang="en-US" sz="2400" dirty="0" smtClean="0"/>
              <a:t> Advantage update (Kate Anderson)</a:t>
            </a:r>
          </a:p>
          <a:p>
            <a:pPr lvl="1"/>
            <a:r>
              <a:rPr lang="en-US" sz="2400" dirty="0" smtClean="0"/>
              <a:t>Assessment Committee report (Maryellen </a:t>
            </a:r>
            <a:r>
              <a:rPr lang="en-US" sz="2400" dirty="0" err="1" smtClean="0"/>
              <a:t>Sievert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Upcoming Events </a:t>
            </a:r>
            <a:r>
              <a:rPr lang="en-US" sz="2400" smtClean="0"/>
              <a:t>(Shannon Cary)</a:t>
            </a:r>
            <a:endParaRPr lang="en-US" sz="2400" dirty="0" smtClean="0"/>
          </a:p>
          <a:p>
            <a:r>
              <a:rPr lang="en-US" dirty="0" smtClean="0"/>
              <a:t>Libraries Budget Analysis </a:t>
            </a:r>
            <a:r>
              <a:rPr lang="en-US" sz="2400" dirty="0" smtClean="0"/>
              <a:t>(Jim </a:t>
            </a:r>
            <a:r>
              <a:rPr lang="en-US" sz="2400" dirty="0" err="1" smtClean="0"/>
              <a:t>Cogswell</a:t>
            </a:r>
            <a:r>
              <a:rPr lang="en-US" sz="2400" dirty="0" smtClean="0"/>
              <a:t>)</a:t>
            </a:r>
            <a:endParaRPr lang="en-US" dirty="0" smtClean="0"/>
          </a:p>
          <a:p>
            <a:r>
              <a:rPr lang="en-US" dirty="0" smtClean="0"/>
              <a:t>Libraries Staffing analysis </a:t>
            </a:r>
            <a:r>
              <a:rPr lang="en-US" sz="2400" dirty="0" smtClean="0"/>
              <a:t>(Jim </a:t>
            </a:r>
            <a:r>
              <a:rPr lang="en-US" sz="2400" dirty="0" err="1" smtClean="0"/>
              <a:t>Cogswell</a:t>
            </a:r>
            <a:r>
              <a:rPr lang="en-US" sz="2400" dirty="0" smtClean="0"/>
              <a:t>)</a:t>
            </a:r>
            <a:endParaRPr lang="en-US" sz="2800" dirty="0" smtClean="0"/>
          </a:p>
          <a:p>
            <a:r>
              <a:rPr lang="en-US" dirty="0" smtClean="0"/>
              <a:t>Questions/Discussion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EF0F-EA36-48D8-83D3-AF76BD59FD6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 Libraries All Staff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533400" y="0"/>
          <a:ext cx="7848600" cy="6585393"/>
        </p:xfrm>
        <a:graphic>
          <a:graphicData uri="http://schemas.openxmlformats.org/presentationml/2006/ole">
            <p:oleObj spid="_x0000_s1026" name="Worksheet" r:id="rId3" imgW="8048752" imgH="675327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Classified Positions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3716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EF0F-EA36-48D8-83D3-AF76BD59FD6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 Libraries All Staff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Positions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19200"/>
          <a:ext cx="8686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EF0F-EA36-48D8-83D3-AF76BD59FD6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 Libraries All Staff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Net Percentage Change since 2000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3276600"/>
            <a:ext cx="838200" cy="5847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Students </a:t>
            </a:r>
            <a:r>
              <a:rPr lang="en-US" dirty="0" smtClean="0"/>
              <a:t>23,280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4724400"/>
            <a:ext cx="14478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Classified</a:t>
            </a:r>
            <a:r>
              <a:rPr lang="en-US" dirty="0" smtClean="0"/>
              <a:t>: 122</a:t>
            </a:r>
          </a:p>
          <a:p>
            <a:r>
              <a:rPr lang="en-US" sz="1400" dirty="0" smtClean="0"/>
              <a:t>Academic</a:t>
            </a:r>
            <a:r>
              <a:rPr lang="en-US" dirty="0" smtClean="0"/>
              <a:t>: 47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EF0F-EA36-48D8-83D3-AF76BD59FD6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2011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 Libraries All Staff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FTE Lost (by Division)</a:t>
            </a:r>
            <a:br>
              <a:rPr lang="en-US" dirty="0" smtClean="0"/>
            </a:br>
            <a:r>
              <a:rPr lang="en-US" sz="2400" dirty="0" smtClean="0"/>
              <a:t>Open Positions Not Filled &amp; Salary Line Eliminated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524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6019800"/>
            <a:ext cx="609600" cy="3048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8.75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6019800"/>
            <a:ext cx="533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5.0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229600" y="36576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(6)</a:t>
            </a:r>
            <a:endParaRPr lang="en-US" sz="1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EF0F-EA36-48D8-83D3-AF76BD59FD6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2011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 Libraries All Staff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Retirement Eligibility - Classified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219200"/>
          <a:ext cx="8229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EF0F-EA36-48D8-83D3-AF76BD59FD6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 Libraries All Staff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Retirement Eligibility - Academic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EF0F-EA36-48D8-83D3-AF76BD59FD6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 Libraries All Staff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Mizzou Advantage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13 January 2011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EF0F-EA36-48D8-83D3-AF76BD59FD6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 Libraries All Staff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Mizzou Advantage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6705600" cy="3886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Food for the Future (Jo Britt-Rankin)</a:t>
            </a:r>
          </a:p>
          <a:p>
            <a:r>
              <a:rPr lang="en-US" sz="2400" dirty="0" smtClean="0"/>
              <a:t>Media of the Future (Charles Davis)</a:t>
            </a:r>
          </a:p>
          <a:p>
            <a:r>
              <a:rPr lang="en-US" sz="2400" dirty="0" smtClean="0"/>
              <a:t>One Health, One Medicine (Carolyn Henry)</a:t>
            </a:r>
          </a:p>
          <a:p>
            <a:r>
              <a:rPr lang="en-US" sz="2400" dirty="0" smtClean="0"/>
              <a:t>Sustainable Energy (Cerry Klein)</a:t>
            </a:r>
          </a:p>
          <a:p>
            <a:r>
              <a:rPr lang="en-US" sz="2400" dirty="0" smtClean="0"/>
              <a:t>Disruptive Technology (Carsten Strathausen)</a:t>
            </a:r>
          </a:p>
          <a:p>
            <a:r>
              <a:rPr lang="en-US" sz="2400" dirty="0" smtClean="0"/>
              <a:t>AND, Education (LuAnne Roth)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EF0F-EA36-48D8-83D3-AF76BD59FD6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 Libraries All Staff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Mizzou Advantage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6477000" cy="3886200"/>
          </a:xfrm>
        </p:spPr>
        <p:txBody>
          <a:bodyPr/>
          <a:lstStyle/>
          <a:p>
            <a:r>
              <a:rPr lang="en-US" dirty="0" smtClean="0"/>
              <a:t>Print for the People </a:t>
            </a:r>
          </a:p>
          <a:p>
            <a:pPr lvl="1"/>
            <a:r>
              <a:rPr lang="en-US" dirty="0" smtClean="0"/>
              <a:t>Mike Holland</a:t>
            </a:r>
          </a:p>
          <a:p>
            <a:r>
              <a:rPr lang="en-US" dirty="0" smtClean="0"/>
              <a:t>Newspaper Archives </a:t>
            </a:r>
          </a:p>
          <a:p>
            <a:pPr lvl="1"/>
            <a:r>
              <a:rPr lang="en-US" dirty="0" smtClean="0"/>
              <a:t>Dorothy Carner</a:t>
            </a:r>
          </a:p>
          <a:p>
            <a:r>
              <a:rPr lang="en-US" dirty="0" smtClean="0"/>
              <a:t>Architecture of Collaboration</a:t>
            </a:r>
          </a:p>
          <a:p>
            <a:pPr lvl="1"/>
            <a:r>
              <a:rPr lang="en-US" dirty="0" smtClean="0"/>
              <a:t>Kate Anderson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EF0F-EA36-48D8-83D3-AF76BD59FD6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 Libraries All Staff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28600" y="3657600"/>
            <a:ext cx="86868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http://muconf.missouri.edu/futureofarchives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chemeClr val="tx1">
                      <a:alpha val="70000"/>
                    </a:schemeClr>
                  </a:gs>
                  <a:gs pos="50000">
                    <a:schemeClr val="tx1">
                      <a:alpha val="80000"/>
                    </a:schemeClr>
                  </a:gs>
                  <a:gs pos="100000">
                    <a:schemeClr val="tx1">
                      <a:alpha val="90000"/>
                    </a:schemeClr>
                  </a:gs>
                </a:gsLst>
                <a:lin ang="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9600"/>
            <a:ext cx="8520113" cy="269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19400" y="45720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February 24 - 25</a:t>
            </a:r>
            <a:endParaRPr lang="en-US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EF0F-EA36-48D8-83D3-AF76BD59FD6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 Libraries All Staff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28935"/>
            <a:ext cx="67341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33400" y="4491335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3"/>
              </a:rPr>
              <a:t>http://www.rjionline.org/events/stories/newpaper-archive/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5410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April 10 - 12</a:t>
            </a:r>
            <a:endParaRPr lang="en-US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EF0F-EA36-48D8-83D3-AF76BD59FD6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 Libraries All Staff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131837"/>
            <a:ext cx="4267200" cy="330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81200" y="3810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Architecture of Collaboration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4876800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Mizzou Advantage Poster Session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April 27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3200" b="1" dirty="0" smtClean="0">
                <a:solidFill>
                  <a:srgbClr val="FF0000"/>
                </a:solidFill>
              </a:rPr>
              <a:t>, 3 – 6 pm, Reynolds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EF0F-EA36-48D8-83D3-AF76BD59FD6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 Libraries All Staff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Big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5029200" cy="2362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Advisory Boards</a:t>
            </a:r>
          </a:p>
          <a:p>
            <a:r>
              <a:rPr lang="en-US" sz="2400" dirty="0" smtClean="0"/>
              <a:t>Benchmarking &amp; Assessment</a:t>
            </a:r>
          </a:p>
          <a:p>
            <a:r>
              <a:rPr lang="en-US" sz="2400" dirty="0" smtClean="0"/>
              <a:t>Proposal Review</a:t>
            </a:r>
          </a:p>
          <a:p>
            <a:r>
              <a:rPr lang="en-US" sz="2400" dirty="0" err="1" smtClean="0"/>
              <a:t>MOspace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EF0F-EA36-48D8-83D3-AF76BD59FD6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 Libraries All Staff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317754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0" y="12192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Good source of MA info: </a:t>
            </a:r>
          </a:p>
          <a:p>
            <a:r>
              <a:rPr lang="en-US" sz="3200" b="1" dirty="0" err="1" smtClean="0"/>
              <a:t>Facebook</a:t>
            </a:r>
            <a:r>
              <a:rPr lang="en-US" sz="3200" b="1" dirty="0" smtClean="0"/>
              <a:t>!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5486400"/>
            <a:ext cx="3189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Man’s Best Friend</a:t>
            </a:r>
          </a:p>
          <a:p>
            <a:r>
              <a:rPr lang="en-US" dirty="0" smtClean="0"/>
              <a:t>By George </a:t>
            </a:r>
            <a:r>
              <a:rPr lang="en-US" dirty="0" err="1" smtClean="0"/>
              <a:t>Szabo</a:t>
            </a:r>
            <a:endParaRPr lang="en-US" dirty="0" smtClean="0"/>
          </a:p>
          <a:p>
            <a:r>
              <a:rPr lang="en-US" dirty="0" smtClean="0"/>
              <a:t>Winner: MA Juried Art Contest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EF0F-EA36-48D8-83D3-AF76BD59FD6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 Libraries All Staff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395</Words>
  <Application>Microsoft Office PowerPoint</Application>
  <PresentationFormat>On-screen Show (4:3)</PresentationFormat>
  <Paragraphs>112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Worksheet</vt:lpstr>
      <vt:lpstr>MU Libraries All-Staff Meeting January 13, 2011 </vt:lpstr>
      <vt:lpstr>Mizzou Advantage Update</vt:lpstr>
      <vt:lpstr>Mizzou Advantage Initiatives</vt:lpstr>
      <vt:lpstr>Mizzou Advantage Grants</vt:lpstr>
      <vt:lpstr>Slide 5</vt:lpstr>
      <vt:lpstr>Slide 6</vt:lpstr>
      <vt:lpstr>Slide 7</vt:lpstr>
      <vt:lpstr>Other Big Projects</vt:lpstr>
      <vt:lpstr>Slide 9</vt:lpstr>
      <vt:lpstr>Slide 10</vt:lpstr>
      <vt:lpstr>Classified Positions</vt:lpstr>
      <vt:lpstr>Academic Positions</vt:lpstr>
      <vt:lpstr>Net Percentage Change since 2000</vt:lpstr>
      <vt:lpstr>FTE Lost (by Division) Open Positions Not Filled &amp; Salary Line Eliminated</vt:lpstr>
      <vt:lpstr>Retirement Eligibility - Classified</vt:lpstr>
      <vt:lpstr>Retirement Eligibility - Academic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ellismw</dc:creator>
  <cp:lastModifiedBy>carysn</cp:lastModifiedBy>
  <cp:revision>43</cp:revision>
  <dcterms:created xsi:type="dcterms:W3CDTF">2011-01-11T17:55:56Z</dcterms:created>
  <dcterms:modified xsi:type="dcterms:W3CDTF">2011-03-14T18:14:55Z</dcterms:modified>
</cp:coreProperties>
</file>